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58" r:id="rId5"/>
    <p:sldId id="259" r:id="rId6"/>
    <p:sldId id="260" r:id="rId7"/>
    <p:sldId id="267" r:id="rId8"/>
    <p:sldId id="264" r:id="rId9"/>
    <p:sldId id="269" r:id="rId10"/>
    <p:sldId id="270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isenko_elena@outlook.com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728B3-DE1E-4DD7-9755-C67F0FFAB431}" v="35" dt="2020-05-29T12:15:19.7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6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880"/>
        <p:guide pos="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enko_elena@outlook.com" userId="4cb0c30fe55754d4" providerId="LiveId" clId="{A5E728B3-DE1E-4DD7-9755-C67F0FFAB431}"/>
    <pc:docChg chg="undo custSel modSld">
      <pc:chgData name="borisenko_elena@outlook.com" userId="4cb0c30fe55754d4" providerId="LiveId" clId="{A5E728B3-DE1E-4DD7-9755-C67F0FFAB431}" dt="2020-05-29T12:16:50.370" v="213" actId="1592"/>
      <pc:docMkLst>
        <pc:docMk/>
      </pc:docMkLst>
      <pc:sldChg chg="modSp addCm delCm modCm">
        <pc:chgData name="borisenko_elena@outlook.com" userId="4cb0c30fe55754d4" providerId="LiveId" clId="{A5E728B3-DE1E-4DD7-9755-C67F0FFAB431}" dt="2020-05-29T12:16:50.370" v="213" actId="1592"/>
        <pc:sldMkLst>
          <pc:docMk/>
          <pc:sldMk cId="0" sldId="257"/>
        </pc:sldMkLst>
        <pc:spChg chg="mod">
          <ac:chgData name="borisenko_elena@outlook.com" userId="4cb0c30fe55754d4" providerId="LiveId" clId="{A5E728B3-DE1E-4DD7-9755-C67F0FFAB431}" dt="2020-05-29T12:10:36.443" v="0" actId="207"/>
          <ac:spMkLst>
            <pc:docMk/>
            <pc:sldMk cId="0" sldId="257"/>
            <ac:spMk id="9" creationId="{00000000-0000-0000-0000-000000000000}"/>
          </ac:spMkLst>
        </pc:spChg>
      </pc:sldChg>
      <pc:sldChg chg="addCm delCm modCm">
        <pc:chgData name="borisenko_elena@outlook.com" userId="4cb0c30fe55754d4" providerId="LiveId" clId="{A5E728B3-DE1E-4DD7-9755-C67F0FFAB431}" dt="2020-05-29T12:16:19.877" v="212" actId="1592"/>
        <pc:sldMkLst>
          <pc:docMk/>
          <pc:sldMk cId="0" sldId="260"/>
        </pc:sldMkLst>
      </pc:sldChg>
      <pc:sldChg chg="modSp mod">
        <pc:chgData name="borisenko_elena@outlook.com" userId="4cb0c30fe55754d4" providerId="LiveId" clId="{A5E728B3-DE1E-4DD7-9755-C67F0FFAB431}" dt="2020-05-29T12:15:23.471" v="211" actId="20577"/>
        <pc:sldMkLst>
          <pc:docMk/>
          <pc:sldMk cId="0" sldId="264"/>
        </pc:sldMkLst>
        <pc:spChg chg="mod">
          <ac:chgData name="borisenko_elena@outlook.com" userId="4cb0c30fe55754d4" providerId="LiveId" clId="{A5E728B3-DE1E-4DD7-9755-C67F0FFAB431}" dt="2020-05-29T12:15:23.471" v="211" actId="20577"/>
          <ac:spMkLst>
            <pc:docMk/>
            <pc:sldMk cId="0" sldId="264"/>
            <ac:spMk id="9" creationId="{00000000-0000-0000-0000-000000000000}"/>
          </ac:spMkLst>
        </pc:spChg>
        <pc:picChg chg="mod">
          <ac:chgData name="borisenko_elena@outlook.com" userId="4cb0c30fe55754d4" providerId="LiveId" clId="{A5E728B3-DE1E-4DD7-9755-C67F0FFAB431}" dt="2020-05-29T12:15:19.716" v="203" actId="1036"/>
          <ac:picMkLst>
            <pc:docMk/>
            <pc:sldMk cId="0" sldId="264"/>
            <ac:picMk id="2050" creationId="{00000000-0000-0000-0000-000000000000}"/>
          </ac:picMkLst>
        </pc:picChg>
        <pc:picChg chg="mod">
          <ac:chgData name="borisenko_elena@outlook.com" userId="4cb0c30fe55754d4" providerId="LiveId" clId="{A5E728B3-DE1E-4DD7-9755-C67F0FFAB431}" dt="2020-05-29T12:15:19.716" v="203" actId="1036"/>
          <ac:picMkLst>
            <pc:docMk/>
            <pc:sldMk cId="0" sldId="264"/>
            <ac:picMk id="2051" creationId="{00000000-0000-0000-0000-000000000000}"/>
          </ac:picMkLst>
        </pc:picChg>
        <pc:picChg chg="mod">
          <ac:chgData name="borisenko_elena@outlook.com" userId="4cb0c30fe55754d4" providerId="LiveId" clId="{A5E728B3-DE1E-4DD7-9755-C67F0FFAB431}" dt="2020-05-29T12:15:19.716" v="203" actId="1036"/>
          <ac:picMkLst>
            <pc:docMk/>
            <pc:sldMk cId="0" sldId="264"/>
            <ac:picMk id="2052" creationId="{00000000-0000-0000-0000-000000000000}"/>
          </ac:picMkLst>
        </pc:picChg>
      </pc:sldChg>
      <pc:sldChg chg="modSp mod">
        <pc:chgData name="borisenko_elena@outlook.com" userId="4cb0c30fe55754d4" providerId="LiveId" clId="{A5E728B3-DE1E-4DD7-9755-C67F0FFAB431}" dt="2020-05-29T12:12:03.233" v="11" actId="20577"/>
        <pc:sldMkLst>
          <pc:docMk/>
          <pc:sldMk cId="221049459" sldId="266"/>
        </pc:sldMkLst>
        <pc:spChg chg="mod">
          <ac:chgData name="borisenko_elena@outlook.com" userId="4cb0c30fe55754d4" providerId="LiveId" clId="{A5E728B3-DE1E-4DD7-9755-C67F0FFAB431}" dt="2020-05-29T12:12:03.233" v="11" actId="20577"/>
          <ac:spMkLst>
            <pc:docMk/>
            <pc:sldMk cId="221049459" sldId="266"/>
            <ac:spMk id="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1B418-BE0C-AF44-84A7-8969F46C138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81459-83C5-A344-9710-1EC989638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9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81459-83C5-A344-9710-1EC9896381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1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0334" y="1978050"/>
            <a:ext cx="1015133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754" y="1901986"/>
            <a:ext cx="11032490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536992" y="6309922"/>
            <a:ext cx="129540" cy="25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6309922"/>
            <a:ext cx="1576070" cy="25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617E4C-81BD-B341-95EC-8B5777AB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" y="6848"/>
            <a:ext cx="11226800" cy="6197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803" y="152400"/>
            <a:ext cx="10810556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spc="114" dirty="0"/>
              <a:t>Эффективное наставничество как способность сохранить баланс между восприятием проблемы и оптимизмом при поиске решения </a:t>
            </a:r>
            <a:endParaRPr sz="4800" spc="114" dirty="0"/>
          </a:p>
        </p:txBody>
      </p:sp>
      <p:sp>
        <p:nvSpPr>
          <p:cNvPr id="13" name="object 13"/>
          <p:cNvSpPr txBox="1"/>
          <p:nvPr/>
        </p:nvSpPr>
        <p:spPr>
          <a:xfrm>
            <a:off x="1072515" y="4070350"/>
            <a:ext cx="6928485" cy="878446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2500" b="1" spc="95" dirty="0">
                <a:solidFill>
                  <a:srgbClr val="FFFFFF"/>
                </a:solidFill>
                <a:latin typeface="Tahoma"/>
                <a:cs typeface="Tahoma"/>
              </a:rPr>
              <a:t>Любовь Кузьмина</a:t>
            </a:r>
            <a:endParaRPr sz="2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2000" spc="114" dirty="0">
                <a:solidFill>
                  <a:srgbClr val="FFFFFF"/>
                </a:solidFill>
                <a:latin typeface="Tahoma"/>
                <a:cs typeface="Tahoma"/>
              </a:rPr>
              <a:t>заместитель директора МБУДО «ЮАШ» г.Владимира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EAA21F96-06FD-C04E-93FA-94498601FBEA}"/>
              </a:ext>
            </a:extLst>
          </p:cNvPr>
          <p:cNvSpPr/>
          <p:nvPr/>
        </p:nvSpPr>
        <p:spPr>
          <a:xfrm>
            <a:off x="10167510" y="5108178"/>
            <a:ext cx="1706240" cy="1498595"/>
          </a:xfrm>
          <a:custGeom>
            <a:avLst/>
            <a:gdLst/>
            <a:ahLst/>
            <a:cxnLst/>
            <a:rect l="l" t="t" r="r" b="b"/>
            <a:pathLst>
              <a:path w="1143000" h="1147445">
                <a:moveTo>
                  <a:pt x="987437" y="0"/>
                </a:moveTo>
                <a:lnTo>
                  <a:pt x="155460" y="0"/>
                </a:lnTo>
                <a:lnTo>
                  <a:pt x="106125" y="7904"/>
                </a:lnTo>
                <a:lnTo>
                  <a:pt x="63425" y="29955"/>
                </a:lnTo>
                <a:lnTo>
                  <a:pt x="29846" y="63655"/>
                </a:lnTo>
                <a:lnTo>
                  <a:pt x="7876" y="106509"/>
                </a:lnTo>
                <a:lnTo>
                  <a:pt x="0" y="156019"/>
                </a:lnTo>
                <a:lnTo>
                  <a:pt x="0" y="990993"/>
                </a:lnTo>
                <a:lnTo>
                  <a:pt x="7876" y="1040497"/>
                </a:lnTo>
                <a:lnTo>
                  <a:pt x="29846" y="1083347"/>
                </a:lnTo>
                <a:lnTo>
                  <a:pt x="63425" y="1117045"/>
                </a:lnTo>
                <a:lnTo>
                  <a:pt x="106125" y="1139095"/>
                </a:lnTo>
                <a:lnTo>
                  <a:pt x="155460" y="1147000"/>
                </a:lnTo>
                <a:lnTo>
                  <a:pt x="987437" y="1147000"/>
                </a:lnTo>
                <a:lnTo>
                  <a:pt x="1036767" y="1139095"/>
                </a:lnTo>
                <a:lnTo>
                  <a:pt x="1060637" y="1126769"/>
                </a:lnTo>
                <a:lnTo>
                  <a:pt x="155460" y="1126769"/>
                </a:lnTo>
                <a:lnTo>
                  <a:pt x="112645" y="1119859"/>
                </a:lnTo>
                <a:lnTo>
                  <a:pt x="75496" y="1100607"/>
                </a:lnTo>
                <a:lnTo>
                  <a:pt x="46224" y="1071233"/>
                </a:lnTo>
                <a:lnTo>
                  <a:pt x="27040" y="1033955"/>
                </a:lnTo>
                <a:lnTo>
                  <a:pt x="20154" y="990993"/>
                </a:lnTo>
                <a:lnTo>
                  <a:pt x="20154" y="156019"/>
                </a:lnTo>
                <a:lnTo>
                  <a:pt x="27040" y="113045"/>
                </a:lnTo>
                <a:lnTo>
                  <a:pt x="46224" y="75759"/>
                </a:lnTo>
                <a:lnTo>
                  <a:pt x="75496" y="46382"/>
                </a:lnTo>
                <a:lnTo>
                  <a:pt x="112645" y="27128"/>
                </a:lnTo>
                <a:lnTo>
                  <a:pt x="155460" y="20218"/>
                </a:lnTo>
                <a:lnTo>
                  <a:pt x="1060611" y="20218"/>
                </a:lnTo>
                <a:lnTo>
                  <a:pt x="1036767" y="7904"/>
                </a:lnTo>
                <a:lnTo>
                  <a:pt x="987437" y="0"/>
                </a:lnTo>
                <a:close/>
              </a:path>
              <a:path w="1143000" h="1147445">
                <a:moveTo>
                  <a:pt x="1060611" y="20218"/>
                </a:moveTo>
                <a:lnTo>
                  <a:pt x="987437" y="20218"/>
                </a:lnTo>
                <a:lnTo>
                  <a:pt x="1030253" y="27128"/>
                </a:lnTo>
                <a:lnTo>
                  <a:pt x="1067402" y="46382"/>
                </a:lnTo>
                <a:lnTo>
                  <a:pt x="1096673" y="75759"/>
                </a:lnTo>
                <a:lnTo>
                  <a:pt x="1115857" y="113045"/>
                </a:lnTo>
                <a:lnTo>
                  <a:pt x="1122743" y="156019"/>
                </a:lnTo>
                <a:lnTo>
                  <a:pt x="1122743" y="990993"/>
                </a:lnTo>
                <a:lnTo>
                  <a:pt x="1115857" y="1033955"/>
                </a:lnTo>
                <a:lnTo>
                  <a:pt x="1096673" y="1071233"/>
                </a:lnTo>
                <a:lnTo>
                  <a:pt x="1067402" y="1100607"/>
                </a:lnTo>
                <a:lnTo>
                  <a:pt x="1030253" y="1119859"/>
                </a:lnTo>
                <a:lnTo>
                  <a:pt x="987437" y="1126769"/>
                </a:lnTo>
                <a:lnTo>
                  <a:pt x="1060637" y="1126769"/>
                </a:lnTo>
                <a:lnTo>
                  <a:pt x="1079467" y="1117045"/>
                </a:lnTo>
                <a:lnTo>
                  <a:pt x="1113047" y="1083347"/>
                </a:lnTo>
                <a:lnTo>
                  <a:pt x="1135021" y="1040497"/>
                </a:lnTo>
                <a:lnTo>
                  <a:pt x="1142898" y="990993"/>
                </a:lnTo>
                <a:lnTo>
                  <a:pt x="1142898" y="156019"/>
                </a:lnTo>
                <a:lnTo>
                  <a:pt x="1135021" y="106509"/>
                </a:lnTo>
                <a:lnTo>
                  <a:pt x="1113047" y="63655"/>
                </a:lnTo>
                <a:lnTo>
                  <a:pt x="1079467" y="29955"/>
                </a:lnTo>
                <a:lnTo>
                  <a:pt x="1060611" y="20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F0AFF4CE-F155-D247-BCB9-89EB8F8E4DB1}"/>
              </a:ext>
            </a:extLst>
          </p:cNvPr>
          <p:cNvSpPr/>
          <p:nvPr/>
        </p:nvSpPr>
        <p:spPr>
          <a:xfrm>
            <a:off x="10592958" y="6020933"/>
            <a:ext cx="855344" cy="367030"/>
          </a:xfrm>
          <a:custGeom>
            <a:avLst/>
            <a:gdLst/>
            <a:ahLst/>
            <a:cxnLst/>
            <a:rect l="l" t="t" r="r" b="b"/>
            <a:pathLst>
              <a:path w="855345" h="367029">
                <a:moveTo>
                  <a:pt x="181368" y="2895"/>
                </a:moveTo>
                <a:lnTo>
                  <a:pt x="132947" y="9356"/>
                </a:lnTo>
                <a:lnTo>
                  <a:pt x="89564" y="27614"/>
                </a:lnTo>
                <a:lnTo>
                  <a:pt x="52898" y="55984"/>
                </a:lnTo>
                <a:lnTo>
                  <a:pt x="24630" y="92781"/>
                </a:lnTo>
                <a:lnTo>
                  <a:pt x="6437" y="136319"/>
                </a:lnTo>
                <a:lnTo>
                  <a:pt x="0" y="184912"/>
                </a:lnTo>
                <a:lnTo>
                  <a:pt x="6437" y="233505"/>
                </a:lnTo>
                <a:lnTo>
                  <a:pt x="24630" y="277045"/>
                </a:lnTo>
                <a:lnTo>
                  <a:pt x="52898" y="313845"/>
                </a:lnTo>
                <a:lnTo>
                  <a:pt x="89564" y="342218"/>
                </a:lnTo>
                <a:lnTo>
                  <a:pt x="132947" y="360479"/>
                </a:lnTo>
                <a:lnTo>
                  <a:pt x="181368" y="366941"/>
                </a:lnTo>
                <a:lnTo>
                  <a:pt x="216901" y="363328"/>
                </a:lnTo>
                <a:lnTo>
                  <a:pt x="249739" y="353212"/>
                </a:lnTo>
                <a:lnTo>
                  <a:pt x="279338" y="337676"/>
                </a:lnTo>
                <a:lnTo>
                  <a:pt x="301393" y="320700"/>
                </a:lnTo>
                <a:lnTo>
                  <a:pt x="181368" y="320700"/>
                </a:lnTo>
                <a:lnTo>
                  <a:pt x="138253" y="313766"/>
                </a:lnTo>
                <a:lnTo>
                  <a:pt x="100389" y="294352"/>
                </a:lnTo>
                <a:lnTo>
                  <a:pt x="70264" y="264536"/>
                </a:lnTo>
                <a:lnTo>
                  <a:pt x="50365" y="226397"/>
                </a:lnTo>
                <a:lnTo>
                  <a:pt x="43179" y="182016"/>
                </a:lnTo>
                <a:lnTo>
                  <a:pt x="50090" y="138753"/>
                </a:lnTo>
                <a:lnTo>
                  <a:pt x="69437" y="100757"/>
                </a:lnTo>
                <a:lnTo>
                  <a:pt x="99149" y="70526"/>
                </a:lnTo>
                <a:lnTo>
                  <a:pt x="137151" y="50556"/>
                </a:lnTo>
                <a:lnTo>
                  <a:pt x="181368" y="43345"/>
                </a:lnTo>
                <a:lnTo>
                  <a:pt x="296123" y="43345"/>
                </a:lnTo>
                <a:lnTo>
                  <a:pt x="268691" y="24294"/>
                </a:lnTo>
                <a:lnTo>
                  <a:pt x="227188" y="8459"/>
                </a:lnTo>
                <a:lnTo>
                  <a:pt x="181368" y="2895"/>
                </a:lnTo>
                <a:close/>
              </a:path>
              <a:path w="855345" h="367029">
                <a:moveTo>
                  <a:pt x="535470" y="190690"/>
                </a:moveTo>
                <a:lnTo>
                  <a:pt x="498043" y="222478"/>
                </a:lnTo>
                <a:lnTo>
                  <a:pt x="514647" y="268266"/>
                </a:lnTo>
                <a:lnTo>
                  <a:pt x="542445" y="307258"/>
                </a:lnTo>
                <a:lnTo>
                  <a:pt x="579500" y="337512"/>
                </a:lnTo>
                <a:lnTo>
                  <a:pt x="623879" y="357088"/>
                </a:lnTo>
                <a:lnTo>
                  <a:pt x="673646" y="364045"/>
                </a:lnTo>
                <a:lnTo>
                  <a:pt x="722067" y="357584"/>
                </a:lnTo>
                <a:lnTo>
                  <a:pt x="765450" y="339326"/>
                </a:lnTo>
                <a:lnTo>
                  <a:pt x="785795" y="323583"/>
                </a:lnTo>
                <a:lnTo>
                  <a:pt x="673646" y="323583"/>
                </a:lnTo>
                <a:lnTo>
                  <a:pt x="630807" y="316974"/>
                </a:lnTo>
                <a:lnTo>
                  <a:pt x="593497" y="298439"/>
                </a:lnTo>
                <a:lnTo>
                  <a:pt x="563790" y="269920"/>
                </a:lnTo>
                <a:lnTo>
                  <a:pt x="543756" y="233357"/>
                </a:lnTo>
                <a:lnTo>
                  <a:pt x="535470" y="190690"/>
                </a:lnTo>
                <a:close/>
              </a:path>
              <a:path w="855345" h="367029">
                <a:moveTo>
                  <a:pt x="795848" y="46240"/>
                </a:moveTo>
                <a:lnTo>
                  <a:pt x="673646" y="46240"/>
                </a:lnTo>
                <a:lnTo>
                  <a:pt x="716761" y="53174"/>
                </a:lnTo>
                <a:lnTo>
                  <a:pt x="754625" y="72588"/>
                </a:lnTo>
                <a:lnTo>
                  <a:pt x="784750" y="102402"/>
                </a:lnTo>
                <a:lnTo>
                  <a:pt x="804649" y="140536"/>
                </a:lnTo>
                <a:lnTo>
                  <a:pt x="811834" y="184912"/>
                </a:lnTo>
                <a:lnTo>
                  <a:pt x="804925" y="228180"/>
                </a:lnTo>
                <a:lnTo>
                  <a:pt x="785580" y="266176"/>
                </a:lnTo>
                <a:lnTo>
                  <a:pt x="755870" y="296405"/>
                </a:lnTo>
                <a:lnTo>
                  <a:pt x="717868" y="316373"/>
                </a:lnTo>
                <a:lnTo>
                  <a:pt x="673646" y="323583"/>
                </a:lnTo>
                <a:lnTo>
                  <a:pt x="785795" y="323583"/>
                </a:lnTo>
                <a:lnTo>
                  <a:pt x="802116" y="310954"/>
                </a:lnTo>
                <a:lnTo>
                  <a:pt x="830384" y="274155"/>
                </a:lnTo>
                <a:lnTo>
                  <a:pt x="848577" y="230614"/>
                </a:lnTo>
                <a:lnTo>
                  <a:pt x="855014" y="182016"/>
                </a:lnTo>
                <a:lnTo>
                  <a:pt x="849791" y="133423"/>
                </a:lnTo>
                <a:lnTo>
                  <a:pt x="832413" y="89885"/>
                </a:lnTo>
                <a:lnTo>
                  <a:pt x="804638" y="53089"/>
                </a:lnTo>
                <a:lnTo>
                  <a:pt x="795848" y="46240"/>
                </a:lnTo>
                <a:close/>
              </a:path>
              <a:path w="855345" h="367029">
                <a:moveTo>
                  <a:pt x="676528" y="0"/>
                </a:moveTo>
                <a:lnTo>
                  <a:pt x="607793" y="13727"/>
                </a:lnTo>
                <a:lnTo>
                  <a:pt x="549859" y="49123"/>
                </a:lnTo>
                <a:lnTo>
                  <a:pt x="267741" y="288925"/>
                </a:lnTo>
                <a:lnTo>
                  <a:pt x="248978" y="302424"/>
                </a:lnTo>
                <a:lnTo>
                  <a:pt x="227788" y="312399"/>
                </a:lnTo>
                <a:lnTo>
                  <a:pt x="204981" y="318580"/>
                </a:lnTo>
                <a:lnTo>
                  <a:pt x="181368" y="320700"/>
                </a:lnTo>
                <a:lnTo>
                  <a:pt x="301393" y="320700"/>
                </a:lnTo>
                <a:lnTo>
                  <a:pt x="305155" y="317804"/>
                </a:lnTo>
                <a:lnTo>
                  <a:pt x="587286" y="78016"/>
                </a:lnTo>
                <a:lnTo>
                  <a:pt x="606041" y="64516"/>
                </a:lnTo>
                <a:lnTo>
                  <a:pt x="627227" y="54541"/>
                </a:lnTo>
                <a:lnTo>
                  <a:pt x="650033" y="48360"/>
                </a:lnTo>
                <a:lnTo>
                  <a:pt x="673646" y="46240"/>
                </a:lnTo>
                <a:lnTo>
                  <a:pt x="795848" y="46240"/>
                </a:lnTo>
                <a:lnTo>
                  <a:pt x="768226" y="24718"/>
                </a:lnTo>
                <a:lnTo>
                  <a:pt x="724937" y="6460"/>
                </a:lnTo>
                <a:lnTo>
                  <a:pt x="676528" y="0"/>
                </a:lnTo>
                <a:close/>
              </a:path>
              <a:path w="855345" h="367029">
                <a:moveTo>
                  <a:pt x="296123" y="43345"/>
                </a:moveTo>
                <a:lnTo>
                  <a:pt x="181368" y="43345"/>
                </a:lnTo>
                <a:lnTo>
                  <a:pt x="224484" y="50278"/>
                </a:lnTo>
                <a:lnTo>
                  <a:pt x="262347" y="69692"/>
                </a:lnTo>
                <a:lnTo>
                  <a:pt x="292472" y="99506"/>
                </a:lnTo>
                <a:lnTo>
                  <a:pt x="312371" y="137641"/>
                </a:lnTo>
                <a:lnTo>
                  <a:pt x="319557" y="182016"/>
                </a:lnTo>
                <a:lnTo>
                  <a:pt x="319557" y="199351"/>
                </a:lnTo>
                <a:lnTo>
                  <a:pt x="362737" y="164693"/>
                </a:lnTo>
                <a:lnTo>
                  <a:pt x="352901" y="120601"/>
                </a:lnTo>
                <a:lnTo>
                  <a:pt x="332987" y="81648"/>
                </a:lnTo>
                <a:lnTo>
                  <a:pt x="304438" y="49118"/>
                </a:lnTo>
                <a:lnTo>
                  <a:pt x="296123" y="43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EA00C8C3-0A26-E64C-9323-F378935662F4}"/>
              </a:ext>
            </a:extLst>
          </p:cNvPr>
          <p:cNvSpPr/>
          <p:nvPr/>
        </p:nvSpPr>
        <p:spPr>
          <a:xfrm>
            <a:off x="10523971" y="5849358"/>
            <a:ext cx="648335" cy="213995"/>
          </a:xfrm>
          <a:custGeom>
            <a:avLst/>
            <a:gdLst/>
            <a:ahLst/>
            <a:cxnLst/>
            <a:rect l="l" t="t" r="r" b="b"/>
            <a:pathLst>
              <a:path w="648334" h="213995">
                <a:moveTo>
                  <a:pt x="233184" y="0"/>
                </a:moveTo>
                <a:lnTo>
                  <a:pt x="0" y="0"/>
                </a:lnTo>
                <a:lnTo>
                  <a:pt x="53003" y="5596"/>
                </a:lnTo>
                <a:lnTo>
                  <a:pt x="105851" y="15300"/>
                </a:lnTo>
                <a:lnTo>
                  <a:pt x="157351" y="28888"/>
                </a:lnTo>
                <a:lnTo>
                  <a:pt x="206310" y="46132"/>
                </a:lnTo>
                <a:lnTo>
                  <a:pt x="251539" y="66809"/>
                </a:lnTo>
                <a:lnTo>
                  <a:pt x="291844" y="90693"/>
                </a:lnTo>
                <a:lnTo>
                  <a:pt x="326034" y="117559"/>
                </a:lnTo>
                <a:lnTo>
                  <a:pt x="352917" y="147181"/>
                </a:lnTo>
                <a:lnTo>
                  <a:pt x="379996" y="213791"/>
                </a:lnTo>
                <a:lnTo>
                  <a:pt x="459600" y="150228"/>
                </a:lnTo>
                <a:lnTo>
                  <a:pt x="457733" y="150228"/>
                </a:lnTo>
                <a:lnTo>
                  <a:pt x="440697" y="116832"/>
                </a:lnTo>
                <a:lnTo>
                  <a:pt x="413585" y="86244"/>
                </a:lnTo>
                <a:lnTo>
                  <a:pt x="377839" y="58864"/>
                </a:lnTo>
                <a:lnTo>
                  <a:pt x="334897" y="35095"/>
                </a:lnTo>
                <a:lnTo>
                  <a:pt x="286199" y="15340"/>
                </a:lnTo>
                <a:lnTo>
                  <a:pt x="233184" y="0"/>
                </a:lnTo>
                <a:close/>
              </a:path>
              <a:path w="648334" h="213995">
                <a:moveTo>
                  <a:pt x="647738" y="0"/>
                </a:moveTo>
                <a:lnTo>
                  <a:pt x="535457" y="89560"/>
                </a:lnTo>
                <a:lnTo>
                  <a:pt x="457733" y="150228"/>
                </a:lnTo>
                <a:lnTo>
                  <a:pt x="459600" y="150228"/>
                </a:lnTo>
                <a:lnTo>
                  <a:pt x="647738" y="0"/>
                </a:lnTo>
                <a:close/>
              </a:path>
            </a:pathLst>
          </a:custGeom>
          <a:solidFill>
            <a:srgbClr val="D01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id="{91A11DF3-1FFB-054C-885C-E9E7927A77EF}"/>
              </a:ext>
            </a:extLst>
          </p:cNvPr>
          <p:cNvSpPr/>
          <p:nvPr/>
        </p:nvSpPr>
        <p:spPr>
          <a:xfrm>
            <a:off x="10839683" y="5830900"/>
            <a:ext cx="302895" cy="150495"/>
          </a:xfrm>
          <a:custGeom>
            <a:avLst/>
            <a:gdLst/>
            <a:ahLst/>
            <a:cxnLst/>
            <a:rect l="l" t="t" r="r" b="b"/>
            <a:pathLst>
              <a:path w="302895" h="150495">
                <a:moveTo>
                  <a:pt x="218795" y="0"/>
                </a:moveTo>
                <a:lnTo>
                  <a:pt x="0" y="0"/>
                </a:lnTo>
                <a:lnTo>
                  <a:pt x="53019" y="15340"/>
                </a:lnTo>
                <a:lnTo>
                  <a:pt x="101721" y="35095"/>
                </a:lnTo>
                <a:lnTo>
                  <a:pt x="144665" y="58864"/>
                </a:lnTo>
                <a:lnTo>
                  <a:pt x="180413" y="86244"/>
                </a:lnTo>
                <a:lnTo>
                  <a:pt x="207525" y="116832"/>
                </a:lnTo>
                <a:lnTo>
                  <a:pt x="224561" y="150228"/>
                </a:lnTo>
                <a:lnTo>
                  <a:pt x="302285" y="89560"/>
                </a:lnTo>
                <a:lnTo>
                  <a:pt x="288832" y="64188"/>
                </a:lnTo>
                <a:lnTo>
                  <a:pt x="270255" y="40441"/>
                </a:lnTo>
                <a:lnTo>
                  <a:pt x="246821" y="18864"/>
                </a:lnTo>
                <a:lnTo>
                  <a:pt x="218795" y="0"/>
                </a:lnTo>
                <a:close/>
              </a:path>
            </a:pathLst>
          </a:custGeom>
          <a:solidFill>
            <a:srgbClr val="038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1C9AC14B-5A69-B34D-A338-EC5BD956A255}"/>
              </a:ext>
            </a:extLst>
          </p:cNvPr>
          <p:cNvSpPr/>
          <p:nvPr/>
        </p:nvSpPr>
        <p:spPr>
          <a:xfrm>
            <a:off x="11144465" y="5849358"/>
            <a:ext cx="192887" cy="89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0389261" y="5125743"/>
            <a:ext cx="13640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ЮАШ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835" y="257001"/>
            <a:ext cx="1076344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0B0F0"/>
                </a:solidFill>
              </a:rPr>
              <a:t>Перспективы дальнейшего развития наставничества в организации (сроки реализации – 4 года)</a:t>
            </a:r>
            <a:endParaRPr sz="2400" dirty="0">
              <a:solidFill>
                <a:srgbClr val="00B0F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299" y="61087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 txBox="1"/>
          <p:nvPr/>
        </p:nvSpPr>
        <p:spPr>
          <a:xfrm>
            <a:off x="1490418" y="1371600"/>
            <a:ext cx="7882181" cy="11762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ru-RU" sz="1800" dirty="0">
                <a:latin typeface="Tahoma"/>
                <a:cs typeface="Tahoma"/>
              </a:rPr>
              <a:t>Конкурсы и мероприятия.</a:t>
            </a:r>
          </a:p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ru-RU" dirty="0">
                <a:latin typeface="Tahoma"/>
                <a:cs typeface="Tahoma"/>
              </a:rPr>
              <a:t>Создание новых программ и развитие активностей по направлению БДД.</a:t>
            </a:r>
          </a:p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ru-RU" dirty="0">
                <a:latin typeface="Tahoma"/>
                <a:cs typeface="Tahoma"/>
              </a:rPr>
              <a:t>Тренинги и «увлекательные» педсоветы, педагогические </a:t>
            </a:r>
            <a:r>
              <a:rPr lang="ru-RU" dirty="0" err="1">
                <a:latin typeface="Tahoma"/>
                <a:cs typeface="Tahoma"/>
              </a:rPr>
              <a:t>квесты</a:t>
            </a:r>
            <a:r>
              <a:rPr lang="ru-RU" dirty="0">
                <a:latin typeface="Tahoma"/>
                <a:cs typeface="Tahoma"/>
              </a:rPr>
              <a:t>.</a:t>
            </a:r>
            <a:endParaRPr lang="ru-RU" sz="1800" dirty="0">
              <a:latin typeface="Tahoma"/>
              <a:cs typeface="Tahoma"/>
            </a:endParaRPr>
          </a:p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ru-RU" dirty="0">
                <a:latin typeface="Tahoma"/>
                <a:cs typeface="Tahoma"/>
              </a:rPr>
              <a:t>Встречи с интересными людьми.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1026" name="Picture 2" descr="http://3.bp.blogspot.com/-Lg8KpfmDKgc/Vm8QBqh4IxI/AAAAAAAAACU/YMt8fYtOz24/s320/786761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" y="1262743"/>
            <a:ext cx="96012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2020-2021 учебный год\ЛБ_выезды\20210609_114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2819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21-2022 учебный год\1 июня\20220531_103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5" b="14444"/>
          <a:stretch/>
        </p:blipFill>
        <p:spPr bwMode="auto">
          <a:xfrm>
            <a:off x="4433181" y="2819399"/>
            <a:ext cx="269134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2021-2022 учебный год\ЛБ_выезды_лето_2022\IMG-20220706-WA00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3496" r="18889" b="19048"/>
          <a:stretch/>
        </p:blipFill>
        <p:spPr bwMode="auto">
          <a:xfrm>
            <a:off x="7273710" y="2835728"/>
            <a:ext cx="4765890" cy="29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0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DB13AC-8B96-4E4D-9452-9101A9D7F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0" y="-30727"/>
            <a:ext cx="11226800" cy="6197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0334" y="2209800"/>
            <a:ext cx="39516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СПАСИБО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62A5471-3F35-E841-994A-6B8C95F16496}"/>
              </a:ext>
            </a:extLst>
          </p:cNvPr>
          <p:cNvSpPr/>
          <p:nvPr/>
        </p:nvSpPr>
        <p:spPr>
          <a:xfrm>
            <a:off x="10332750" y="5295501"/>
            <a:ext cx="1120140" cy="1123950"/>
          </a:xfrm>
          <a:custGeom>
            <a:avLst/>
            <a:gdLst/>
            <a:ahLst/>
            <a:cxnLst/>
            <a:rect l="l" t="t" r="r" b="b"/>
            <a:pathLst>
              <a:path w="1120140" h="1123950">
                <a:moveTo>
                  <a:pt x="975918" y="0"/>
                </a:moveTo>
                <a:lnTo>
                  <a:pt x="143941" y="0"/>
                </a:lnTo>
                <a:lnTo>
                  <a:pt x="98018" y="7534"/>
                </a:lnTo>
                <a:lnTo>
                  <a:pt x="58452" y="28382"/>
                </a:lnTo>
                <a:lnTo>
                  <a:pt x="27452" y="59908"/>
                </a:lnTo>
                <a:lnTo>
                  <a:pt x="7231" y="99480"/>
                </a:lnTo>
                <a:lnTo>
                  <a:pt x="0" y="144462"/>
                </a:lnTo>
                <a:lnTo>
                  <a:pt x="0" y="979436"/>
                </a:lnTo>
                <a:lnTo>
                  <a:pt x="7231" y="1024418"/>
                </a:lnTo>
                <a:lnTo>
                  <a:pt x="27452" y="1063990"/>
                </a:lnTo>
                <a:lnTo>
                  <a:pt x="58452" y="1095517"/>
                </a:lnTo>
                <a:lnTo>
                  <a:pt x="98018" y="1116364"/>
                </a:lnTo>
                <a:lnTo>
                  <a:pt x="143941" y="1123899"/>
                </a:lnTo>
                <a:lnTo>
                  <a:pt x="975918" y="1123899"/>
                </a:lnTo>
                <a:lnTo>
                  <a:pt x="1020734" y="1116640"/>
                </a:lnTo>
                <a:lnTo>
                  <a:pt x="1060163" y="1096343"/>
                </a:lnTo>
                <a:lnTo>
                  <a:pt x="1091577" y="1065230"/>
                </a:lnTo>
                <a:lnTo>
                  <a:pt x="1112352" y="1025521"/>
                </a:lnTo>
                <a:lnTo>
                  <a:pt x="1119860" y="979436"/>
                </a:lnTo>
                <a:lnTo>
                  <a:pt x="1119860" y="144462"/>
                </a:lnTo>
                <a:lnTo>
                  <a:pt x="1112628" y="99480"/>
                </a:lnTo>
                <a:lnTo>
                  <a:pt x="1092407" y="59908"/>
                </a:lnTo>
                <a:lnTo>
                  <a:pt x="1061408" y="28382"/>
                </a:lnTo>
                <a:lnTo>
                  <a:pt x="1021841" y="7534"/>
                </a:lnTo>
                <a:lnTo>
                  <a:pt x="975918" y="0"/>
                </a:lnTo>
                <a:close/>
              </a:path>
            </a:pathLst>
          </a:custGeom>
          <a:solidFill>
            <a:srgbClr val="015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93BE3BF8-833D-8F47-8074-9FC53B5E2632}"/>
              </a:ext>
            </a:extLst>
          </p:cNvPr>
          <p:cNvSpPr/>
          <p:nvPr/>
        </p:nvSpPr>
        <p:spPr>
          <a:xfrm>
            <a:off x="10393040" y="5130805"/>
            <a:ext cx="1143000" cy="1147445"/>
          </a:xfrm>
          <a:custGeom>
            <a:avLst/>
            <a:gdLst/>
            <a:ahLst/>
            <a:cxnLst/>
            <a:rect l="l" t="t" r="r" b="b"/>
            <a:pathLst>
              <a:path w="1143000" h="1147445">
                <a:moveTo>
                  <a:pt x="987437" y="0"/>
                </a:moveTo>
                <a:lnTo>
                  <a:pt x="155460" y="0"/>
                </a:lnTo>
                <a:lnTo>
                  <a:pt x="106125" y="7904"/>
                </a:lnTo>
                <a:lnTo>
                  <a:pt x="63425" y="29955"/>
                </a:lnTo>
                <a:lnTo>
                  <a:pt x="29846" y="63655"/>
                </a:lnTo>
                <a:lnTo>
                  <a:pt x="7876" y="106509"/>
                </a:lnTo>
                <a:lnTo>
                  <a:pt x="0" y="156019"/>
                </a:lnTo>
                <a:lnTo>
                  <a:pt x="0" y="990993"/>
                </a:lnTo>
                <a:lnTo>
                  <a:pt x="7876" y="1040497"/>
                </a:lnTo>
                <a:lnTo>
                  <a:pt x="29846" y="1083347"/>
                </a:lnTo>
                <a:lnTo>
                  <a:pt x="63425" y="1117045"/>
                </a:lnTo>
                <a:lnTo>
                  <a:pt x="106125" y="1139095"/>
                </a:lnTo>
                <a:lnTo>
                  <a:pt x="155460" y="1147000"/>
                </a:lnTo>
                <a:lnTo>
                  <a:pt x="987437" y="1147000"/>
                </a:lnTo>
                <a:lnTo>
                  <a:pt x="1036767" y="1139095"/>
                </a:lnTo>
                <a:lnTo>
                  <a:pt x="1060637" y="1126769"/>
                </a:lnTo>
                <a:lnTo>
                  <a:pt x="155460" y="1126769"/>
                </a:lnTo>
                <a:lnTo>
                  <a:pt x="112645" y="1119859"/>
                </a:lnTo>
                <a:lnTo>
                  <a:pt x="75496" y="1100607"/>
                </a:lnTo>
                <a:lnTo>
                  <a:pt x="46224" y="1071233"/>
                </a:lnTo>
                <a:lnTo>
                  <a:pt x="27040" y="1033955"/>
                </a:lnTo>
                <a:lnTo>
                  <a:pt x="20154" y="990993"/>
                </a:lnTo>
                <a:lnTo>
                  <a:pt x="20154" y="156019"/>
                </a:lnTo>
                <a:lnTo>
                  <a:pt x="27040" y="113045"/>
                </a:lnTo>
                <a:lnTo>
                  <a:pt x="46224" y="75759"/>
                </a:lnTo>
                <a:lnTo>
                  <a:pt x="75496" y="46382"/>
                </a:lnTo>
                <a:lnTo>
                  <a:pt x="112645" y="27128"/>
                </a:lnTo>
                <a:lnTo>
                  <a:pt x="155460" y="20218"/>
                </a:lnTo>
                <a:lnTo>
                  <a:pt x="1060611" y="20218"/>
                </a:lnTo>
                <a:lnTo>
                  <a:pt x="1036767" y="7904"/>
                </a:lnTo>
                <a:lnTo>
                  <a:pt x="987437" y="0"/>
                </a:lnTo>
                <a:close/>
              </a:path>
              <a:path w="1143000" h="1147445">
                <a:moveTo>
                  <a:pt x="1060611" y="20218"/>
                </a:moveTo>
                <a:lnTo>
                  <a:pt x="987437" y="20218"/>
                </a:lnTo>
                <a:lnTo>
                  <a:pt x="1030253" y="27128"/>
                </a:lnTo>
                <a:lnTo>
                  <a:pt x="1067402" y="46382"/>
                </a:lnTo>
                <a:lnTo>
                  <a:pt x="1096673" y="75759"/>
                </a:lnTo>
                <a:lnTo>
                  <a:pt x="1115857" y="113045"/>
                </a:lnTo>
                <a:lnTo>
                  <a:pt x="1122743" y="156019"/>
                </a:lnTo>
                <a:lnTo>
                  <a:pt x="1122743" y="990993"/>
                </a:lnTo>
                <a:lnTo>
                  <a:pt x="1115857" y="1033955"/>
                </a:lnTo>
                <a:lnTo>
                  <a:pt x="1096673" y="1071233"/>
                </a:lnTo>
                <a:lnTo>
                  <a:pt x="1067402" y="1100607"/>
                </a:lnTo>
                <a:lnTo>
                  <a:pt x="1030253" y="1119859"/>
                </a:lnTo>
                <a:lnTo>
                  <a:pt x="987437" y="1126769"/>
                </a:lnTo>
                <a:lnTo>
                  <a:pt x="1060637" y="1126769"/>
                </a:lnTo>
                <a:lnTo>
                  <a:pt x="1079467" y="1117045"/>
                </a:lnTo>
                <a:lnTo>
                  <a:pt x="1113047" y="1083347"/>
                </a:lnTo>
                <a:lnTo>
                  <a:pt x="1135021" y="1040497"/>
                </a:lnTo>
                <a:lnTo>
                  <a:pt x="1142898" y="990993"/>
                </a:lnTo>
                <a:lnTo>
                  <a:pt x="1142898" y="156019"/>
                </a:lnTo>
                <a:lnTo>
                  <a:pt x="1135021" y="106509"/>
                </a:lnTo>
                <a:lnTo>
                  <a:pt x="1113047" y="63655"/>
                </a:lnTo>
                <a:lnTo>
                  <a:pt x="1079467" y="29955"/>
                </a:lnTo>
                <a:lnTo>
                  <a:pt x="1060611" y="20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065D60B3-20E2-244D-86FD-B88696974D00}"/>
              </a:ext>
            </a:extLst>
          </p:cNvPr>
          <p:cNvSpPr/>
          <p:nvPr/>
        </p:nvSpPr>
        <p:spPr>
          <a:xfrm>
            <a:off x="11075321" y="5333047"/>
            <a:ext cx="172732" cy="196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5466A64-2DD1-8640-8C8A-1FF278B3B040}"/>
              </a:ext>
            </a:extLst>
          </p:cNvPr>
          <p:cNvSpPr/>
          <p:nvPr/>
        </p:nvSpPr>
        <p:spPr>
          <a:xfrm>
            <a:off x="10899712" y="5335930"/>
            <a:ext cx="149694" cy="158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A92E5820-D4BF-D34F-8CCE-984B4BE08B08}"/>
              </a:ext>
            </a:extLst>
          </p:cNvPr>
          <p:cNvSpPr/>
          <p:nvPr/>
        </p:nvSpPr>
        <p:spPr>
          <a:xfrm>
            <a:off x="10646377" y="5333047"/>
            <a:ext cx="224548" cy="164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2C3A445A-DAEC-7343-8851-940964736C87}"/>
              </a:ext>
            </a:extLst>
          </p:cNvPr>
          <p:cNvSpPr/>
          <p:nvPr/>
        </p:nvSpPr>
        <p:spPr>
          <a:xfrm>
            <a:off x="10534105" y="5673961"/>
            <a:ext cx="855344" cy="367030"/>
          </a:xfrm>
          <a:custGeom>
            <a:avLst/>
            <a:gdLst/>
            <a:ahLst/>
            <a:cxnLst/>
            <a:rect l="l" t="t" r="r" b="b"/>
            <a:pathLst>
              <a:path w="855345" h="367029">
                <a:moveTo>
                  <a:pt x="181368" y="2895"/>
                </a:moveTo>
                <a:lnTo>
                  <a:pt x="132947" y="9356"/>
                </a:lnTo>
                <a:lnTo>
                  <a:pt x="89564" y="27614"/>
                </a:lnTo>
                <a:lnTo>
                  <a:pt x="52898" y="55984"/>
                </a:lnTo>
                <a:lnTo>
                  <a:pt x="24630" y="92781"/>
                </a:lnTo>
                <a:lnTo>
                  <a:pt x="6437" y="136319"/>
                </a:lnTo>
                <a:lnTo>
                  <a:pt x="0" y="184912"/>
                </a:lnTo>
                <a:lnTo>
                  <a:pt x="6437" y="233505"/>
                </a:lnTo>
                <a:lnTo>
                  <a:pt x="24630" y="277045"/>
                </a:lnTo>
                <a:lnTo>
                  <a:pt x="52898" y="313845"/>
                </a:lnTo>
                <a:lnTo>
                  <a:pt x="89564" y="342218"/>
                </a:lnTo>
                <a:lnTo>
                  <a:pt x="132947" y="360479"/>
                </a:lnTo>
                <a:lnTo>
                  <a:pt x="181368" y="366941"/>
                </a:lnTo>
                <a:lnTo>
                  <a:pt x="216901" y="363328"/>
                </a:lnTo>
                <a:lnTo>
                  <a:pt x="249739" y="353212"/>
                </a:lnTo>
                <a:lnTo>
                  <a:pt x="279338" y="337676"/>
                </a:lnTo>
                <a:lnTo>
                  <a:pt x="301393" y="320700"/>
                </a:lnTo>
                <a:lnTo>
                  <a:pt x="181368" y="320700"/>
                </a:lnTo>
                <a:lnTo>
                  <a:pt x="138253" y="313766"/>
                </a:lnTo>
                <a:lnTo>
                  <a:pt x="100389" y="294352"/>
                </a:lnTo>
                <a:lnTo>
                  <a:pt x="70264" y="264536"/>
                </a:lnTo>
                <a:lnTo>
                  <a:pt x="50365" y="226397"/>
                </a:lnTo>
                <a:lnTo>
                  <a:pt x="43179" y="182016"/>
                </a:lnTo>
                <a:lnTo>
                  <a:pt x="50090" y="138753"/>
                </a:lnTo>
                <a:lnTo>
                  <a:pt x="69437" y="100757"/>
                </a:lnTo>
                <a:lnTo>
                  <a:pt x="99149" y="70526"/>
                </a:lnTo>
                <a:lnTo>
                  <a:pt x="137151" y="50556"/>
                </a:lnTo>
                <a:lnTo>
                  <a:pt x="181368" y="43345"/>
                </a:lnTo>
                <a:lnTo>
                  <a:pt x="296123" y="43345"/>
                </a:lnTo>
                <a:lnTo>
                  <a:pt x="268691" y="24294"/>
                </a:lnTo>
                <a:lnTo>
                  <a:pt x="227188" y="8459"/>
                </a:lnTo>
                <a:lnTo>
                  <a:pt x="181368" y="2895"/>
                </a:lnTo>
                <a:close/>
              </a:path>
              <a:path w="855345" h="367029">
                <a:moveTo>
                  <a:pt x="535470" y="190690"/>
                </a:moveTo>
                <a:lnTo>
                  <a:pt x="498043" y="222478"/>
                </a:lnTo>
                <a:lnTo>
                  <a:pt x="514647" y="268266"/>
                </a:lnTo>
                <a:lnTo>
                  <a:pt x="542445" y="307258"/>
                </a:lnTo>
                <a:lnTo>
                  <a:pt x="579500" y="337512"/>
                </a:lnTo>
                <a:lnTo>
                  <a:pt x="623879" y="357088"/>
                </a:lnTo>
                <a:lnTo>
                  <a:pt x="673646" y="364045"/>
                </a:lnTo>
                <a:lnTo>
                  <a:pt x="722067" y="357584"/>
                </a:lnTo>
                <a:lnTo>
                  <a:pt x="765450" y="339326"/>
                </a:lnTo>
                <a:lnTo>
                  <a:pt x="785795" y="323583"/>
                </a:lnTo>
                <a:lnTo>
                  <a:pt x="673646" y="323583"/>
                </a:lnTo>
                <a:lnTo>
                  <a:pt x="630807" y="316974"/>
                </a:lnTo>
                <a:lnTo>
                  <a:pt x="593497" y="298439"/>
                </a:lnTo>
                <a:lnTo>
                  <a:pt x="563790" y="269920"/>
                </a:lnTo>
                <a:lnTo>
                  <a:pt x="543756" y="233357"/>
                </a:lnTo>
                <a:lnTo>
                  <a:pt x="535470" y="190690"/>
                </a:lnTo>
                <a:close/>
              </a:path>
              <a:path w="855345" h="367029">
                <a:moveTo>
                  <a:pt x="795848" y="46240"/>
                </a:moveTo>
                <a:lnTo>
                  <a:pt x="673646" y="46240"/>
                </a:lnTo>
                <a:lnTo>
                  <a:pt x="716761" y="53174"/>
                </a:lnTo>
                <a:lnTo>
                  <a:pt x="754625" y="72588"/>
                </a:lnTo>
                <a:lnTo>
                  <a:pt x="784750" y="102402"/>
                </a:lnTo>
                <a:lnTo>
                  <a:pt x="804649" y="140536"/>
                </a:lnTo>
                <a:lnTo>
                  <a:pt x="811834" y="184912"/>
                </a:lnTo>
                <a:lnTo>
                  <a:pt x="804925" y="228180"/>
                </a:lnTo>
                <a:lnTo>
                  <a:pt x="785580" y="266176"/>
                </a:lnTo>
                <a:lnTo>
                  <a:pt x="755870" y="296405"/>
                </a:lnTo>
                <a:lnTo>
                  <a:pt x="717868" y="316373"/>
                </a:lnTo>
                <a:lnTo>
                  <a:pt x="673646" y="323583"/>
                </a:lnTo>
                <a:lnTo>
                  <a:pt x="785795" y="323583"/>
                </a:lnTo>
                <a:lnTo>
                  <a:pt x="802116" y="310954"/>
                </a:lnTo>
                <a:lnTo>
                  <a:pt x="830384" y="274155"/>
                </a:lnTo>
                <a:lnTo>
                  <a:pt x="848577" y="230614"/>
                </a:lnTo>
                <a:lnTo>
                  <a:pt x="855014" y="182016"/>
                </a:lnTo>
                <a:lnTo>
                  <a:pt x="849791" y="133423"/>
                </a:lnTo>
                <a:lnTo>
                  <a:pt x="832413" y="89885"/>
                </a:lnTo>
                <a:lnTo>
                  <a:pt x="804638" y="53089"/>
                </a:lnTo>
                <a:lnTo>
                  <a:pt x="795848" y="46240"/>
                </a:lnTo>
                <a:close/>
              </a:path>
              <a:path w="855345" h="367029">
                <a:moveTo>
                  <a:pt x="676528" y="0"/>
                </a:moveTo>
                <a:lnTo>
                  <a:pt x="607793" y="13727"/>
                </a:lnTo>
                <a:lnTo>
                  <a:pt x="549859" y="49123"/>
                </a:lnTo>
                <a:lnTo>
                  <a:pt x="267741" y="288925"/>
                </a:lnTo>
                <a:lnTo>
                  <a:pt x="248978" y="302424"/>
                </a:lnTo>
                <a:lnTo>
                  <a:pt x="227788" y="312399"/>
                </a:lnTo>
                <a:lnTo>
                  <a:pt x="204981" y="318580"/>
                </a:lnTo>
                <a:lnTo>
                  <a:pt x="181368" y="320700"/>
                </a:lnTo>
                <a:lnTo>
                  <a:pt x="301393" y="320700"/>
                </a:lnTo>
                <a:lnTo>
                  <a:pt x="305155" y="317804"/>
                </a:lnTo>
                <a:lnTo>
                  <a:pt x="587286" y="78016"/>
                </a:lnTo>
                <a:lnTo>
                  <a:pt x="606041" y="64516"/>
                </a:lnTo>
                <a:lnTo>
                  <a:pt x="627227" y="54541"/>
                </a:lnTo>
                <a:lnTo>
                  <a:pt x="650033" y="48360"/>
                </a:lnTo>
                <a:lnTo>
                  <a:pt x="673646" y="46240"/>
                </a:lnTo>
                <a:lnTo>
                  <a:pt x="795848" y="46240"/>
                </a:lnTo>
                <a:lnTo>
                  <a:pt x="768226" y="24718"/>
                </a:lnTo>
                <a:lnTo>
                  <a:pt x="724937" y="6460"/>
                </a:lnTo>
                <a:lnTo>
                  <a:pt x="676528" y="0"/>
                </a:lnTo>
                <a:close/>
              </a:path>
              <a:path w="855345" h="367029">
                <a:moveTo>
                  <a:pt x="296123" y="43345"/>
                </a:moveTo>
                <a:lnTo>
                  <a:pt x="181368" y="43345"/>
                </a:lnTo>
                <a:lnTo>
                  <a:pt x="224484" y="50278"/>
                </a:lnTo>
                <a:lnTo>
                  <a:pt x="262347" y="69692"/>
                </a:lnTo>
                <a:lnTo>
                  <a:pt x="292472" y="99506"/>
                </a:lnTo>
                <a:lnTo>
                  <a:pt x="312371" y="137641"/>
                </a:lnTo>
                <a:lnTo>
                  <a:pt x="319557" y="182016"/>
                </a:lnTo>
                <a:lnTo>
                  <a:pt x="319557" y="199351"/>
                </a:lnTo>
                <a:lnTo>
                  <a:pt x="362737" y="164693"/>
                </a:lnTo>
                <a:lnTo>
                  <a:pt x="352901" y="120601"/>
                </a:lnTo>
                <a:lnTo>
                  <a:pt x="332987" y="81648"/>
                </a:lnTo>
                <a:lnTo>
                  <a:pt x="304438" y="49118"/>
                </a:lnTo>
                <a:lnTo>
                  <a:pt x="296123" y="43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5B6512B8-DE20-2F4C-B59B-F26ACB8BA18E}"/>
              </a:ext>
            </a:extLst>
          </p:cNvPr>
          <p:cNvSpPr/>
          <p:nvPr/>
        </p:nvSpPr>
        <p:spPr>
          <a:xfrm>
            <a:off x="10568653" y="5587289"/>
            <a:ext cx="648335" cy="213995"/>
          </a:xfrm>
          <a:custGeom>
            <a:avLst/>
            <a:gdLst/>
            <a:ahLst/>
            <a:cxnLst/>
            <a:rect l="l" t="t" r="r" b="b"/>
            <a:pathLst>
              <a:path w="648334" h="213995">
                <a:moveTo>
                  <a:pt x="233184" y="0"/>
                </a:moveTo>
                <a:lnTo>
                  <a:pt x="0" y="0"/>
                </a:lnTo>
                <a:lnTo>
                  <a:pt x="53003" y="5596"/>
                </a:lnTo>
                <a:lnTo>
                  <a:pt x="105851" y="15300"/>
                </a:lnTo>
                <a:lnTo>
                  <a:pt x="157351" y="28888"/>
                </a:lnTo>
                <a:lnTo>
                  <a:pt x="206310" y="46132"/>
                </a:lnTo>
                <a:lnTo>
                  <a:pt x="251539" y="66809"/>
                </a:lnTo>
                <a:lnTo>
                  <a:pt x="291844" y="90693"/>
                </a:lnTo>
                <a:lnTo>
                  <a:pt x="326034" y="117559"/>
                </a:lnTo>
                <a:lnTo>
                  <a:pt x="352917" y="147181"/>
                </a:lnTo>
                <a:lnTo>
                  <a:pt x="379996" y="213791"/>
                </a:lnTo>
                <a:lnTo>
                  <a:pt x="459600" y="150228"/>
                </a:lnTo>
                <a:lnTo>
                  <a:pt x="457733" y="150228"/>
                </a:lnTo>
                <a:lnTo>
                  <a:pt x="440697" y="116832"/>
                </a:lnTo>
                <a:lnTo>
                  <a:pt x="413585" y="86244"/>
                </a:lnTo>
                <a:lnTo>
                  <a:pt x="377839" y="58864"/>
                </a:lnTo>
                <a:lnTo>
                  <a:pt x="334897" y="35095"/>
                </a:lnTo>
                <a:lnTo>
                  <a:pt x="286199" y="15340"/>
                </a:lnTo>
                <a:lnTo>
                  <a:pt x="233184" y="0"/>
                </a:lnTo>
                <a:close/>
              </a:path>
              <a:path w="648334" h="213995">
                <a:moveTo>
                  <a:pt x="647738" y="0"/>
                </a:moveTo>
                <a:lnTo>
                  <a:pt x="535457" y="89560"/>
                </a:lnTo>
                <a:lnTo>
                  <a:pt x="457733" y="150228"/>
                </a:lnTo>
                <a:lnTo>
                  <a:pt x="459600" y="150228"/>
                </a:lnTo>
                <a:lnTo>
                  <a:pt x="647738" y="0"/>
                </a:lnTo>
                <a:close/>
              </a:path>
            </a:pathLst>
          </a:custGeom>
          <a:solidFill>
            <a:srgbClr val="D01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2BFA8D49-F0DB-B341-9528-A4DA1BB73EE4}"/>
              </a:ext>
            </a:extLst>
          </p:cNvPr>
          <p:cNvSpPr/>
          <p:nvPr/>
        </p:nvSpPr>
        <p:spPr>
          <a:xfrm>
            <a:off x="10801829" y="5587292"/>
            <a:ext cx="302895" cy="150495"/>
          </a:xfrm>
          <a:custGeom>
            <a:avLst/>
            <a:gdLst/>
            <a:ahLst/>
            <a:cxnLst/>
            <a:rect l="l" t="t" r="r" b="b"/>
            <a:pathLst>
              <a:path w="302895" h="150495">
                <a:moveTo>
                  <a:pt x="218795" y="0"/>
                </a:moveTo>
                <a:lnTo>
                  <a:pt x="0" y="0"/>
                </a:lnTo>
                <a:lnTo>
                  <a:pt x="53019" y="15340"/>
                </a:lnTo>
                <a:lnTo>
                  <a:pt x="101721" y="35095"/>
                </a:lnTo>
                <a:lnTo>
                  <a:pt x="144665" y="58864"/>
                </a:lnTo>
                <a:lnTo>
                  <a:pt x="180413" y="86244"/>
                </a:lnTo>
                <a:lnTo>
                  <a:pt x="207525" y="116832"/>
                </a:lnTo>
                <a:lnTo>
                  <a:pt x="224561" y="150228"/>
                </a:lnTo>
                <a:lnTo>
                  <a:pt x="302285" y="89560"/>
                </a:lnTo>
                <a:lnTo>
                  <a:pt x="288832" y="64188"/>
                </a:lnTo>
                <a:lnTo>
                  <a:pt x="270255" y="40441"/>
                </a:lnTo>
                <a:lnTo>
                  <a:pt x="246821" y="18864"/>
                </a:lnTo>
                <a:lnTo>
                  <a:pt x="218795" y="0"/>
                </a:lnTo>
                <a:close/>
              </a:path>
            </a:pathLst>
          </a:custGeom>
          <a:solidFill>
            <a:srgbClr val="038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429192F0-0579-C947-8EF3-97CD0808EC0C}"/>
              </a:ext>
            </a:extLst>
          </p:cNvPr>
          <p:cNvSpPr/>
          <p:nvPr/>
        </p:nvSpPr>
        <p:spPr>
          <a:xfrm>
            <a:off x="11020630" y="5587292"/>
            <a:ext cx="192887" cy="895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F96EE87C-DE78-774E-B97D-FC2932EB85DA}"/>
              </a:ext>
            </a:extLst>
          </p:cNvPr>
          <p:cNvSpPr txBox="1"/>
          <p:nvPr/>
        </p:nvSpPr>
        <p:spPr>
          <a:xfrm>
            <a:off x="533400" y="5721244"/>
            <a:ext cx="3706288" cy="934871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788035">
              <a:lnSpc>
                <a:spcPct val="104700"/>
              </a:lnSpc>
              <a:spcBef>
                <a:spcPts val="885"/>
              </a:spcBef>
            </a:pPr>
            <a:r>
              <a:rPr lang="ru-RU" sz="2000" spc="120" dirty="0">
                <a:solidFill>
                  <a:srgbClr val="FFFFFF"/>
                </a:solidFill>
                <a:latin typeface="Tahoma"/>
                <a:cs typeface="Tahoma"/>
              </a:rPr>
              <a:t>8 (4922) 532405</a:t>
            </a:r>
            <a:r>
              <a:rPr sz="20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ru-RU" sz="2000" spc="12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788035">
              <a:lnSpc>
                <a:spcPct val="104700"/>
              </a:lnSpc>
              <a:spcBef>
                <a:spcPts val="885"/>
              </a:spcBef>
            </a:pPr>
            <a:r>
              <a:rPr lang="en-US" sz="2000" dirty="0">
                <a:solidFill>
                  <a:schemeClr val="bg1"/>
                </a:solidFill>
                <a:latin typeface="Tahoma"/>
                <a:cs typeface="Tahoma"/>
              </a:rPr>
              <a:t>love33-77@mail.ru</a:t>
            </a:r>
            <a:endParaRPr lang="ru-RU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1734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«Юношеская автомобильная школа» как как инновационная модель муниципального образовательного учреждения дополнительного образования 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936" y="1600200"/>
            <a:ext cx="6343644" cy="401417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8450" marR="5080" indent="-285750">
              <a:lnSpc>
                <a:spcPct val="101800"/>
              </a:lnSpc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ahoma"/>
                <a:cs typeface="Tahoma"/>
              </a:rPr>
              <a:t>Учреждение образовано решением городской Администрации по инициативе  управления Госавтоинспекции УВД Владимирской области и при поддержке отдела образования города Владимира  в июле 1993 года. </a:t>
            </a:r>
          </a:p>
          <a:p>
            <a:pPr marL="12700" marR="5080">
              <a:lnSpc>
                <a:spcPct val="101800"/>
              </a:lnSpc>
              <a:spcBef>
                <a:spcPts val="60"/>
              </a:spcBef>
            </a:pPr>
            <a:endParaRPr lang="ru-RU" dirty="0">
              <a:latin typeface="Tahoma"/>
              <a:cs typeface="Tahoma"/>
            </a:endParaRPr>
          </a:p>
          <a:p>
            <a:pPr marL="298450" marR="5080" indent="-285750">
              <a:lnSpc>
                <a:spcPct val="101800"/>
              </a:lnSpc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ahoma"/>
                <a:cs typeface="Tahoma"/>
              </a:rPr>
              <a:t>Юношеская автомобильная школа работает под девизом: «От грамотного пешехода к профессиональному водителю». </a:t>
            </a:r>
          </a:p>
          <a:p>
            <a:pPr marL="12700" marR="5080">
              <a:lnSpc>
                <a:spcPct val="101800"/>
              </a:lnSpc>
              <a:spcBef>
                <a:spcPts val="60"/>
              </a:spcBef>
            </a:pPr>
            <a:endParaRPr lang="ru-RU" dirty="0">
              <a:latin typeface="Tahoma"/>
              <a:cs typeface="Tahoma"/>
            </a:endParaRPr>
          </a:p>
          <a:p>
            <a:pPr marL="298450" marR="5080" indent="-285750">
              <a:lnSpc>
                <a:spcPct val="101800"/>
              </a:lnSpc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Tahoma"/>
                <a:cs typeface="Tahoma"/>
              </a:rPr>
              <a:t>В ЮАШ ведется методическая работа, направленная на совершенствование программ, форм, методов работы, повышение педагогического мастерства педагогов, в том числе молодых.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356" y="6400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 descr="G:\Для Управления о школе\Встречаем гостей 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/>
          <a:stretch/>
        </p:blipFill>
        <p:spPr bwMode="auto">
          <a:xfrm>
            <a:off x="7562850" y="1343676"/>
            <a:ext cx="3505200" cy="2319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AutoShape 2" descr="https://xn--d1ahba2alia5i.xn--p1ai/wp-content/uploads/gallery/5944/dsc_5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86200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021" y="335627"/>
            <a:ext cx="1042994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rgbClr val="00B0F0"/>
                </a:solidFill>
              </a:rPr>
              <a:t>Синхронизация деятельности ПЕДАГОГА и ЮАШ</a:t>
            </a:r>
            <a:endParaRPr sz="3200" dirty="0">
              <a:solidFill>
                <a:srgbClr val="00B0F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424" y="6400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99322" y="1284069"/>
            <a:ext cx="999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«СИНХРОННОСТЬ» ВОЗМОЖНА ТОЛЬКО ПРИ УСЛОВИИ РЕАЛЬНО ДЕЙСТВУЮЩИХ СИСТЕМ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8389" y="1618956"/>
            <a:ext cx="383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ЛИДЕР  «УЧУСЬ САМ, УЧУ ДРУГИХ»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9744" y="1662499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«Я УЧУСЬ САМ»</a:t>
            </a: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429000" y="1885127"/>
            <a:ext cx="3510280" cy="143406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ИСПОЛЬЗОВАНИЕ ЗНАНИЙ, ОПЫТА И МАТЕРИАЛЬНО-ТЕХНИЧЕСКОЙ БАЗЫ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95574" y="3886200"/>
            <a:ext cx="324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ВОЛОНТЕР «Я НАУЧУ ДРУГИХ»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6140" y="3886200"/>
            <a:ext cx="3369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НАСТАВНИК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 «Я ПОМОГУ НАУЧИТЬ ДРУГИХ»</a:t>
            </a:r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5400000">
            <a:off x="5174733" y="3966727"/>
            <a:ext cx="2819400" cy="143406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ТРАНСЛЯЦИЯ МЕТОДОЛОГИИ С ИСПОЛЬЗОВАНИЕМ ОБОРУДОВАНИЯ</a:t>
            </a:r>
          </a:p>
        </p:txBody>
      </p:sp>
      <p:sp>
        <p:nvSpPr>
          <p:cNvPr id="38" name="Двойная стрелка влево/вправо 37"/>
          <p:cNvSpPr/>
          <p:nvPr/>
        </p:nvSpPr>
        <p:spPr>
          <a:xfrm>
            <a:off x="2514600" y="4421051"/>
            <a:ext cx="3276600" cy="143406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РЕКЛАМА ОПЫТА РАБОТЫ</a:t>
            </a:r>
          </a:p>
        </p:txBody>
      </p:sp>
      <p:pic>
        <p:nvPicPr>
          <p:cNvPr id="2050" name="Picture 2" descr="E:\Педагог года\Конкурс 2016\Фотографии\IMG_20160302_101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31646" r="7618" b="23658"/>
          <a:stretch/>
        </p:blipFill>
        <p:spPr bwMode="auto">
          <a:xfrm>
            <a:off x="762000" y="1999174"/>
            <a:ext cx="2477408" cy="18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ипл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/>
          <a:stretch/>
        </p:blipFill>
        <p:spPr bwMode="auto">
          <a:xfrm>
            <a:off x="7531046" y="1961174"/>
            <a:ext cx="1397080" cy="18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Педагог года\Конкурс 2015\Педагог года\Педагог года Кузьмина Л.В. ЮАШ\Фото педагог\Флеш-моб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r="9968" b="24743"/>
          <a:stretch/>
        </p:blipFill>
        <p:spPr bwMode="auto">
          <a:xfrm>
            <a:off x="9146882" y="2011414"/>
            <a:ext cx="2183775" cy="18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PC\Desktop\2022-11-24_23-04-4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3" t="26299" r="13591" b="19206"/>
          <a:stretch/>
        </p:blipFill>
        <p:spPr bwMode="auto">
          <a:xfrm>
            <a:off x="7434914" y="4402865"/>
            <a:ext cx="2235769" cy="14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PC\Desktop\2022-11-24_23-06-09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t="15873" r="8333" b="5555"/>
          <a:stretch/>
        </p:blipFill>
        <p:spPr bwMode="auto">
          <a:xfrm>
            <a:off x="153027" y="4532531"/>
            <a:ext cx="2173433" cy="17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2019-2020 учебный год\Фотографии\ЛБ\IMG-ef456f9023e2fc5195a23bf45be3947e-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0" r="41842" b="11327"/>
          <a:stretch/>
        </p:blipFill>
        <p:spPr bwMode="auto">
          <a:xfrm>
            <a:off x="9976162" y="4411958"/>
            <a:ext cx="1688788" cy="14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6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299" y="61087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901306" y="1193800"/>
            <a:ext cx="6229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>
                <a:ln>
                  <a:noFill/>
                </a:ln>
                <a:solidFill>
                  <a:srgbClr val="BF4D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Модули программы наставничества:</a:t>
            </a:r>
            <a:endParaRPr kumimoji="0" lang="ru-RU" alt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16000"/>
              </p:ext>
            </p:extLst>
          </p:nvPr>
        </p:nvGraphicFramePr>
        <p:xfrm>
          <a:off x="304800" y="1717020"/>
          <a:ext cx="7032536" cy="1714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и должностная адаптация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Планирование методической работы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Творческое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</a:rPr>
                        <a:t> использование ППО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Корпоративная культура организации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"/>
          <p:cNvSpPr txBox="1">
            <a:spLocks noGrp="1"/>
          </p:cNvSpPr>
          <p:nvPr>
            <p:ph type="title"/>
          </p:nvPr>
        </p:nvSpPr>
        <p:spPr>
          <a:xfrm>
            <a:off x="527050" y="304800"/>
            <a:ext cx="97726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dirty="0">
                <a:solidFill>
                  <a:srgbClr val="0070C0"/>
                </a:solidFill>
              </a:rPr>
              <a:t>Организация работы наставничества</a:t>
            </a:r>
            <a:endParaRPr sz="35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s://dl.sibsau.ru/pluginfile.php/256437/course/overviewfiles/rebre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37" y="2459971"/>
            <a:ext cx="1816854" cy="10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honoteka.org/uploads/posts/2021-04/1618653859_28-phonoteka_org-p-detskoe-tvorchestvo-fon-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42" y="2449185"/>
            <a:ext cx="158948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22" y="2479209"/>
            <a:ext cx="1793463" cy="10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209"/>
            <a:ext cx="1958614" cy="10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80260"/>
            <a:ext cx="8763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Наставляемый –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не сосуд, который надо наполнить,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факел, который надо зажечь.</a:t>
            </a:r>
          </a:p>
        </p:txBody>
      </p:sp>
      <p:pic>
        <p:nvPicPr>
          <p:cNvPr id="3" name="Picture 4" descr="F:\2021-2022 учебный год\Лето_2022\-5262692929405828525_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79" y="148143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85800" y="1371600"/>
            <a:ext cx="5715000" cy="444121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60"/>
              </a:spcBef>
              <a:buAutoNum type="arabicPeriod"/>
            </a:pPr>
            <a:r>
              <a:rPr lang="ru-RU" sz="1700" dirty="0">
                <a:latin typeface="Tahoma"/>
                <a:cs typeface="Tahoma"/>
              </a:rPr>
              <a:t>Комплекс занятий – практикумов по отработке твёрдых и гибких навыков, необходимых в образовательной и воспитательной сфере преподаваемого предмета.</a:t>
            </a:r>
          </a:p>
          <a:p>
            <a:pPr marL="355600" marR="5080" indent="-342900">
              <a:lnSpc>
                <a:spcPct val="120000"/>
              </a:lnSpc>
              <a:spcBef>
                <a:spcPts val="60"/>
              </a:spcBef>
              <a:buAutoNum type="arabicPeriod"/>
            </a:pPr>
            <a:r>
              <a:rPr lang="ru-RU" sz="1700" dirty="0">
                <a:latin typeface="Tahoma"/>
                <a:cs typeface="Tahoma"/>
              </a:rPr>
              <a:t>План посещения занятий всех педагогов учреждения.</a:t>
            </a:r>
          </a:p>
          <a:p>
            <a:pPr marL="355600" marR="5080" indent="-342900">
              <a:lnSpc>
                <a:spcPct val="120000"/>
              </a:lnSpc>
              <a:spcBef>
                <a:spcPts val="60"/>
              </a:spcBef>
              <a:buAutoNum type="arabicPeriod"/>
            </a:pPr>
            <a:r>
              <a:rPr lang="ru-RU" sz="1700" dirty="0">
                <a:latin typeface="Tahoma"/>
                <a:cs typeface="Tahoma"/>
              </a:rPr>
              <a:t>Предусмотрено участие всего коллектива в адаптационной программе по наставничеству «Первые дни – это полёт вверх»</a:t>
            </a:r>
          </a:p>
          <a:p>
            <a:pPr marL="355600" marR="5080" indent="-342900">
              <a:lnSpc>
                <a:spcPct val="120000"/>
              </a:lnSpc>
              <a:spcBef>
                <a:spcPts val="60"/>
              </a:spcBef>
              <a:buAutoNum type="arabicPeriod"/>
            </a:pPr>
            <a:r>
              <a:rPr lang="ru-RU" sz="1700" dirty="0">
                <a:latin typeface="Tahoma"/>
                <a:cs typeface="Tahoma"/>
              </a:rPr>
              <a:t>Изменение содержательной части (исключение ошибок и специально организованных показов «неправильного поведения»; разработка собственных сценариев и материалов к занятиям, в том числе для «особенных» детей и взрослых)</a:t>
            </a:r>
          </a:p>
        </p:txBody>
      </p:sp>
      <p:sp>
        <p:nvSpPr>
          <p:cNvPr id="11" name="object 11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299" y="61087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sp>
        <p:nvSpPr>
          <p:cNvPr id="17" name="object 2"/>
          <p:cNvSpPr txBox="1">
            <a:spLocks/>
          </p:cNvSpPr>
          <p:nvPr/>
        </p:nvSpPr>
        <p:spPr>
          <a:xfrm>
            <a:off x="527050" y="304800"/>
            <a:ext cx="97726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500" kern="0">
                <a:solidFill>
                  <a:srgbClr val="0070C0"/>
                </a:solidFill>
              </a:rPr>
              <a:t>Организация работы наставничества</a:t>
            </a:r>
            <a:endParaRPr lang="ru-RU" sz="3500" kern="0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B1D9D9-D484-B58F-2C31-BD6A2159C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89685"/>
            <a:ext cx="54102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" y="350030"/>
            <a:ext cx="103060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dirty="0">
                <a:solidFill>
                  <a:srgbClr val="0070C0"/>
                </a:solidFill>
              </a:rPr>
              <a:t>Основные итоги работы</a:t>
            </a:r>
            <a:endParaRPr sz="3500" dirty="0">
              <a:solidFill>
                <a:srgbClr val="0070C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299" y="61087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42608"/>
              </p:ext>
            </p:extLst>
          </p:nvPr>
        </p:nvGraphicFramePr>
        <p:xfrm>
          <a:off x="530300" y="1193801"/>
          <a:ext cx="10953134" cy="2235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8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Количественные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показатели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Мероприятия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Аттестация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Увеличение количества воспитанников, разработка новых программ дополнительного образования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Участники и победители мероприятий различного уровня профессиональной направленности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2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</a:rPr>
                        <a:t> из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</a:rPr>
                        <a:t>молодых педагогов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</a:rPr>
                        <a:t>аттестованы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</a:rPr>
                        <a:t>1 квалификационную категорию,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</a:rPr>
                        <a:t>имея стаж работы 2.5 года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C:\Users\UserPC\Desktop\2022-11-24_22-46-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3" t="19999" r="13987" b="6985"/>
          <a:stretch/>
        </p:blipFill>
        <p:spPr bwMode="auto">
          <a:xfrm>
            <a:off x="4193126" y="3200400"/>
            <a:ext cx="2725680" cy="26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PC\Desktop\2022-11-24_22-48-5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15556" r="14385" b="43333"/>
          <a:stretch/>
        </p:blipFill>
        <p:spPr bwMode="auto">
          <a:xfrm>
            <a:off x="7206343" y="3757385"/>
            <a:ext cx="42754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PC\Desktop\2022-11-24_22-51-2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6" t="34762" r="14584" b="17619"/>
          <a:stretch/>
        </p:blipFill>
        <p:spPr bwMode="auto">
          <a:xfrm>
            <a:off x="530299" y="3643938"/>
            <a:ext cx="3279701" cy="22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51567" y="257001"/>
            <a:ext cx="706120" cy="709295"/>
          </a:xfrm>
          <a:custGeom>
            <a:avLst/>
            <a:gdLst/>
            <a:ahLst/>
            <a:cxnLst/>
            <a:rect l="l" t="t" r="r" b="b"/>
            <a:pathLst>
              <a:path w="706120" h="709294">
                <a:moveTo>
                  <a:pt x="615365" y="0"/>
                </a:moveTo>
                <a:lnTo>
                  <a:pt x="90754" y="0"/>
                </a:lnTo>
                <a:lnTo>
                  <a:pt x="55131" y="7315"/>
                </a:lnTo>
                <a:lnTo>
                  <a:pt x="26317" y="27097"/>
                </a:lnTo>
                <a:lnTo>
                  <a:pt x="7033" y="56101"/>
                </a:lnTo>
                <a:lnTo>
                  <a:pt x="0" y="91084"/>
                </a:lnTo>
                <a:lnTo>
                  <a:pt x="0" y="617575"/>
                </a:lnTo>
                <a:lnTo>
                  <a:pt x="7033" y="652560"/>
                </a:lnTo>
                <a:lnTo>
                  <a:pt x="26317" y="681569"/>
                </a:lnTo>
                <a:lnTo>
                  <a:pt x="55131" y="701355"/>
                </a:lnTo>
                <a:lnTo>
                  <a:pt x="90754" y="708672"/>
                </a:lnTo>
                <a:lnTo>
                  <a:pt x="615365" y="708672"/>
                </a:lnTo>
                <a:lnTo>
                  <a:pt x="650221" y="701612"/>
                </a:lnTo>
                <a:lnTo>
                  <a:pt x="679121" y="682255"/>
                </a:lnTo>
                <a:lnTo>
                  <a:pt x="698831" y="653331"/>
                </a:lnTo>
                <a:lnTo>
                  <a:pt x="706119" y="617575"/>
                </a:lnTo>
                <a:lnTo>
                  <a:pt x="706119" y="91084"/>
                </a:lnTo>
                <a:lnTo>
                  <a:pt x="699086" y="56101"/>
                </a:lnTo>
                <a:lnTo>
                  <a:pt x="679802" y="27097"/>
                </a:lnTo>
                <a:lnTo>
                  <a:pt x="650988" y="7315"/>
                </a:lnTo>
                <a:lnTo>
                  <a:pt x="615365" y="0"/>
                </a:lnTo>
                <a:close/>
              </a:path>
            </a:pathLst>
          </a:custGeom>
          <a:solidFill>
            <a:srgbClr val="015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44298" y="249712"/>
            <a:ext cx="720725" cy="723265"/>
          </a:xfrm>
          <a:custGeom>
            <a:avLst/>
            <a:gdLst/>
            <a:ahLst/>
            <a:cxnLst/>
            <a:rect l="l" t="t" r="r" b="b"/>
            <a:pathLst>
              <a:path w="720725" h="723265">
                <a:moveTo>
                  <a:pt x="622630" y="0"/>
                </a:moveTo>
                <a:lnTo>
                  <a:pt x="98018" y="0"/>
                </a:lnTo>
                <a:lnTo>
                  <a:pt x="59728" y="7684"/>
                </a:lnTo>
                <a:lnTo>
                  <a:pt x="28587" y="28689"/>
                </a:lnTo>
                <a:lnTo>
                  <a:pt x="7657" y="59943"/>
                </a:lnTo>
                <a:lnTo>
                  <a:pt x="0" y="98374"/>
                </a:lnTo>
                <a:lnTo>
                  <a:pt x="0" y="624865"/>
                </a:lnTo>
                <a:lnTo>
                  <a:pt x="7657" y="663296"/>
                </a:lnTo>
                <a:lnTo>
                  <a:pt x="28587" y="694550"/>
                </a:lnTo>
                <a:lnTo>
                  <a:pt x="59728" y="715555"/>
                </a:lnTo>
                <a:lnTo>
                  <a:pt x="98018" y="723239"/>
                </a:lnTo>
                <a:lnTo>
                  <a:pt x="622630" y="723239"/>
                </a:lnTo>
                <a:lnTo>
                  <a:pt x="660919" y="715555"/>
                </a:lnTo>
                <a:lnTo>
                  <a:pt x="668431" y="710488"/>
                </a:lnTo>
                <a:lnTo>
                  <a:pt x="98018" y="710488"/>
                </a:lnTo>
                <a:lnTo>
                  <a:pt x="64779" y="703769"/>
                </a:lnTo>
                <a:lnTo>
                  <a:pt x="37668" y="685436"/>
                </a:lnTo>
                <a:lnTo>
                  <a:pt x="19405" y="658223"/>
                </a:lnTo>
                <a:lnTo>
                  <a:pt x="12712" y="624865"/>
                </a:lnTo>
                <a:lnTo>
                  <a:pt x="12712" y="98374"/>
                </a:lnTo>
                <a:lnTo>
                  <a:pt x="19405" y="65010"/>
                </a:lnTo>
                <a:lnTo>
                  <a:pt x="37668" y="37798"/>
                </a:lnTo>
                <a:lnTo>
                  <a:pt x="64779" y="19467"/>
                </a:lnTo>
                <a:lnTo>
                  <a:pt x="98018" y="12750"/>
                </a:lnTo>
                <a:lnTo>
                  <a:pt x="668431" y="12750"/>
                </a:lnTo>
                <a:lnTo>
                  <a:pt x="660919" y="7684"/>
                </a:lnTo>
                <a:lnTo>
                  <a:pt x="622630" y="0"/>
                </a:lnTo>
                <a:close/>
              </a:path>
              <a:path w="720725" h="723265">
                <a:moveTo>
                  <a:pt x="668431" y="12750"/>
                </a:moveTo>
                <a:lnTo>
                  <a:pt x="622630" y="12750"/>
                </a:lnTo>
                <a:lnTo>
                  <a:pt x="655870" y="19467"/>
                </a:lnTo>
                <a:lnTo>
                  <a:pt x="682986" y="37798"/>
                </a:lnTo>
                <a:lnTo>
                  <a:pt x="701254" y="65010"/>
                </a:lnTo>
                <a:lnTo>
                  <a:pt x="707948" y="98374"/>
                </a:lnTo>
                <a:lnTo>
                  <a:pt x="707948" y="624865"/>
                </a:lnTo>
                <a:lnTo>
                  <a:pt x="701254" y="658223"/>
                </a:lnTo>
                <a:lnTo>
                  <a:pt x="682986" y="685436"/>
                </a:lnTo>
                <a:lnTo>
                  <a:pt x="655870" y="703769"/>
                </a:lnTo>
                <a:lnTo>
                  <a:pt x="622630" y="710488"/>
                </a:lnTo>
                <a:lnTo>
                  <a:pt x="668431" y="710488"/>
                </a:lnTo>
                <a:lnTo>
                  <a:pt x="692061" y="694550"/>
                </a:lnTo>
                <a:lnTo>
                  <a:pt x="712991" y="663296"/>
                </a:lnTo>
                <a:lnTo>
                  <a:pt x="720648" y="624865"/>
                </a:lnTo>
                <a:lnTo>
                  <a:pt x="720648" y="98374"/>
                </a:lnTo>
                <a:lnTo>
                  <a:pt x="712991" y="59943"/>
                </a:lnTo>
                <a:lnTo>
                  <a:pt x="692061" y="28689"/>
                </a:lnTo>
                <a:lnTo>
                  <a:pt x="668431" y="12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4047" y="377229"/>
            <a:ext cx="379387" cy="123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248" y="592199"/>
            <a:ext cx="539750" cy="231775"/>
          </a:xfrm>
          <a:custGeom>
            <a:avLst/>
            <a:gdLst/>
            <a:ahLst/>
            <a:cxnLst/>
            <a:rect l="l" t="t" r="r" b="b"/>
            <a:pathLst>
              <a:path w="539750" h="231775">
                <a:moveTo>
                  <a:pt x="114363" y="1828"/>
                </a:moveTo>
                <a:lnTo>
                  <a:pt x="69689" y="10794"/>
                </a:lnTo>
                <a:lnTo>
                  <a:pt x="33354" y="35301"/>
                </a:lnTo>
                <a:lnTo>
                  <a:pt x="8934" y="71764"/>
                </a:lnTo>
                <a:lnTo>
                  <a:pt x="0" y="116598"/>
                </a:lnTo>
                <a:lnTo>
                  <a:pt x="8934" y="161427"/>
                </a:lnTo>
                <a:lnTo>
                  <a:pt x="33354" y="197891"/>
                </a:lnTo>
                <a:lnTo>
                  <a:pt x="69689" y="222401"/>
                </a:lnTo>
                <a:lnTo>
                  <a:pt x="114363" y="231368"/>
                </a:lnTo>
                <a:lnTo>
                  <a:pt x="136771" y="229091"/>
                </a:lnTo>
                <a:lnTo>
                  <a:pt x="157476" y="222715"/>
                </a:lnTo>
                <a:lnTo>
                  <a:pt x="176139" y="212921"/>
                </a:lnTo>
                <a:lnTo>
                  <a:pt x="190041" y="202222"/>
                </a:lnTo>
                <a:lnTo>
                  <a:pt x="114363" y="202222"/>
                </a:lnTo>
                <a:lnTo>
                  <a:pt x="80839" y="195474"/>
                </a:lnTo>
                <a:lnTo>
                  <a:pt x="53098" y="176941"/>
                </a:lnTo>
                <a:lnTo>
                  <a:pt x="34207" y="149185"/>
                </a:lnTo>
                <a:lnTo>
                  <a:pt x="27228" y="114769"/>
                </a:lnTo>
                <a:lnTo>
                  <a:pt x="33951" y="81126"/>
                </a:lnTo>
                <a:lnTo>
                  <a:pt x="52417" y="53284"/>
                </a:lnTo>
                <a:lnTo>
                  <a:pt x="80072" y="34322"/>
                </a:lnTo>
                <a:lnTo>
                  <a:pt x="114363" y="27317"/>
                </a:lnTo>
                <a:lnTo>
                  <a:pt x="185948" y="27317"/>
                </a:lnTo>
                <a:lnTo>
                  <a:pt x="156739" y="9570"/>
                </a:lnTo>
                <a:lnTo>
                  <a:pt x="114363" y="1828"/>
                </a:lnTo>
                <a:close/>
              </a:path>
              <a:path w="539750" h="231775">
                <a:moveTo>
                  <a:pt x="337642" y="120243"/>
                </a:moveTo>
                <a:lnTo>
                  <a:pt x="314032" y="140284"/>
                </a:lnTo>
                <a:lnTo>
                  <a:pt x="328273" y="175747"/>
                </a:lnTo>
                <a:lnTo>
                  <a:pt x="353063" y="204038"/>
                </a:lnTo>
                <a:lnTo>
                  <a:pt x="386020" y="222765"/>
                </a:lnTo>
                <a:lnTo>
                  <a:pt x="424764" y="229539"/>
                </a:lnTo>
                <a:lnTo>
                  <a:pt x="469438" y="220574"/>
                </a:lnTo>
                <a:lnTo>
                  <a:pt x="493955" y="204038"/>
                </a:lnTo>
                <a:lnTo>
                  <a:pt x="424764" y="204038"/>
                </a:lnTo>
                <a:lnTo>
                  <a:pt x="391497" y="197605"/>
                </a:lnTo>
                <a:lnTo>
                  <a:pt x="364186" y="179900"/>
                </a:lnTo>
                <a:lnTo>
                  <a:pt x="345384" y="153315"/>
                </a:lnTo>
                <a:lnTo>
                  <a:pt x="337642" y="120243"/>
                </a:lnTo>
                <a:close/>
              </a:path>
              <a:path w="539750" h="231775">
                <a:moveTo>
                  <a:pt x="500976" y="29146"/>
                </a:moveTo>
                <a:lnTo>
                  <a:pt x="424764" y="29146"/>
                </a:lnTo>
                <a:lnTo>
                  <a:pt x="458288" y="35893"/>
                </a:lnTo>
                <a:lnTo>
                  <a:pt x="486028" y="54427"/>
                </a:lnTo>
                <a:lnTo>
                  <a:pt x="504920" y="82183"/>
                </a:lnTo>
                <a:lnTo>
                  <a:pt x="511898" y="116598"/>
                </a:lnTo>
                <a:lnTo>
                  <a:pt x="505176" y="150240"/>
                </a:lnTo>
                <a:lnTo>
                  <a:pt x="486710" y="178077"/>
                </a:lnTo>
                <a:lnTo>
                  <a:pt x="459054" y="197035"/>
                </a:lnTo>
                <a:lnTo>
                  <a:pt x="424764" y="204038"/>
                </a:lnTo>
                <a:lnTo>
                  <a:pt x="493955" y="204038"/>
                </a:lnTo>
                <a:lnTo>
                  <a:pt x="505772" y="196067"/>
                </a:lnTo>
                <a:lnTo>
                  <a:pt x="530193" y="159604"/>
                </a:lnTo>
                <a:lnTo>
                  <a:pt x="539127" y="114769"/>
                </a:lnTo>
                <a:lnTo>
                  <a:pt x="531243" y="69940"/>
                </a:lnTo>
                <a:lnTo>
                  <a:pt x="507361" y="33477"/>
                </a:lnTo>
                <a:lnTo>
                  <a:pt x="500976" y="29146"/>
                </a:lnTo>
                <a:close/>
              </a:path>
              <a:path w="539750" h="231775">
                <a:moveTo>
                  <a:pt x="426580" y="0"/>
                </a:moveTo>
                <a:lnTo>
                  <a:pt x="383239" y="8651"/>
                </a:lnTo>
                <a:lnTo>
                  <a:pt x="346696" y="30973"/>
                </a:lnTo>
                <a:lnTo>
                  <a:pt x="168821" y="182181"/>
                </a:lnTo>
                <a:lnTo>
                  <a:pt x="156995" y="190692"/>
                </a:lnTo>
                <a:lnTo>
                  <a:pt x="143635" y="196983"/>
                </a:lnTo>
                <a:lnTo>
                  <a:pt x="129253" y="200883"/>
                </a:lnTo>
                <a:lnTo>
                  <a:pt x="114363" y="202222"/>
                </a:lnTo>
                <a:lnTo>
                  <a:pt x="190041" y="202222"/>
                </a:lnTo>
                <a:lnTo>
                  <a:pt x="192417" y="200393"/>
                </a:lnTo>
                <a:lnTo>
                  <a:pt x="370306" y="49187"/>
                </a:lnTo>
                <a:lnTo>
                  <a:pt x="382137" y="40676"/>
                </a:lnTo>
                <a:lnTo>
                  <a:pt x="395497" y="34385"/>
                </a:lnTo>
                <a:lnTo>
                  <a:pt x="409875" y="30484"/>
                </a:lnTo>
                <a:lnTo>
                  <a:pt x="424764" y="29146"/>
                </a:lnTo>
                <a:lnTo>
                  <a:pt x="500976" y="29146"/>
                </a:lnTo>
                <a:lnTo>
                  <a:pt x="471226" y="8967"/>
                </a:lnTo>
                <a:lnTo>
                  <a:pt x="426580" y="0"/>
                </a:lnTo>
                <a:close/>
              </a:path>
              <a:path w="539750" h="231775">
                <a:moveTo>
                  <a:pt x="185948" y="27317"/>
                </a:moveTo>
                <a:lnTo>
                  <a:pt x="114363" y="27317"/>
                </a:lnTo>
                <a:lnTo>
                  <a:pt x="147887" y="34065"/>
                </a:lnTo>
                <a:lnTo>
                  <a:pt x="175628" y="52598"/>
                </a:lnTo>
                <a:lnTo>
                  <a:pt x="194519" y="80354"/>
                </a:lnTo>
                <a:lnTo>
                  <a:pt x="201498" y="114769"/>
                </a:lnTo>
                <a:lnTo>
                  <a:pt x="201498" y="125691"/>
                </a:lnTo>
                <a:lnTo>
                  <a:pt x="228714" y="103847"/>
                </a:lnTo>
                <a:lnTo>
                  <a:pt x="216978" y="63309"/>
                </a:lnTo>
                <a:lnTo>
                  <a:pt x="191946" y="30962"/>
                </a:lnTo>
                <a:lnTo>
                  <a:pt x="185948" y="273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55033" y="537545"/>
            <a:ext cx="408940" cy="135255"/>
          </a:xfrm>
          <a:custGeom>
            <a:avLst/>
            <a:gdLst/>
            <a:ahLst/>
            <a:cxnLst/>
            <a:rect l="l" t="t" r="r" b="b"/>
            <a:pathLst>
              <a:path w="408940" h="135254">
                <a:moveTo>
                  <a:pt x="147027" y="0"/>
                </a:moveTo>
                <a:lnTo>
                  <a:pt x="0" y="0"/>
                </a:lnTo>
                <a:lnTo>
                  <a:pt x="55692" y="7330"/>
                </a:lnTo>
                <a:lnTo>
                  <a:pt x="109720" y="21593"/>
                </a:lnTo>
                <a:lnTo>
                  <a:pt x="158605" y="42130"/>
                </a:lnTo>
                <a:lnTo>
                  <a:pt x="198867" y="68284"/>
                </a:lnTo>
                <a:lnTo>
                  <a:pt x="227029" y="99397"/>
                </a:lnTo>
                <a:lnTo>
                  <a:pt x="239610" y="134810"/>
                </a:lnTo>
                <a:lnTo>
                  <a:pt x="289788" y="94742"/>
                </a:lnTo>
                <a:lnTo>
                  <a:pt x="288620" y="94742"/>
                </a:lnTo>
                <a:lnTo>
                  <a:pt x="270073" y="63791"/>
                </a:lnTo>
                <a:lnTo>
                  <a:pt x="238250" y="37117"/>
                </a:lnTo>
                <a:lnTo>
                  <a:pt x="196214" y="15569"/>
                </a:lnTo>
                <a:lnTo>
                  <a:pt x="147027" y="0"/>
                </a:lnTo>
                <a:close/>
              </a:path>
              <a:path w="408940" h="135254">
                <a:moveTo>
                  <a:pt x="408432" y="0"/>
                </a:moveTo>
                <a:lnTo>
                  <a:pt x="337629" y="56476"/>
                </a:lnTo>
                <a:lnTo>
                  <a:pt x="288620" y="94742"/>
                </a:lnTo>
                <a:lnTo>
                  <a:pt x="289788" y="94742"/>
                </a:lnTo>
                <a:lnTo>
                  <a:pt x="408432" y="0"/>
                </a:lnTo>
                <a:close/>
              </a:path>
            </a:pathLst>
          </a:custGeom>
          <a:solidFill>
            <a:srgbClr val="D01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2061" y="537542"/>
            <a:ext cx="259581" cy="94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5408" y="1226457"/>
            <a:ext cx="11119411" cy="28584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2900">
              <a:lnSpc>
                <a:spcPct val="101800"/>
              </a:lnSpc>
              <a:spcBef>
                <a:spcPts val="60"/>
              </a:spcBef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взаимодействия с наставником (предлагает помощь в достижении целей). На официальном сайте организации в сети Интернет создана страница, на которой каждый молодой педагог может ознакомиться с локальными нормативными актами.</a:t>
            </a:r>
          </a:p>
          <a:p>
            <a:pPr marL="355600" marR="5080" indent="-342900">
              <a:lnSpc>
                <a:spcPct val="101800"/>
              </a:lnSpc>
              <a:spcBef>
                <a:spcPts val="60"/>
              </a:spcBef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возможности развития творческих способностей и интересов молодого педагога: в первую очередь использование ресурсов учреждения (1 методист, 3 педагога-организатора, 5 педагогов дополнительного образования) и детских объединений  (отряды ЮИД,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автомногоборье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азбука безопасности) для диссеминации положительного опыта на мероприятиях различного уровня при проведении мастер-классов и тематических площадок.</a:t>
            </a:r>
          </a:p>
          <a:p>
            <a:pPr marL="355600" marR="5080" indent="-342900">
              <a:lnSpc>
                <a:spcPct val="101800"/>
              </a:lnSpc>
              <a:spcBef>
                <a:spcPts val="60"/>
              </a:spcBef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условий организации наставничества (мобильность автомобиля и оборудования, наличие специалистов в учреждении).</a:t>
            </a:r>
          </a:p>
        </p:txBody>
      </p:sp>
      <p:sp>
        <p:nvSpPr>
          <p:cNvPr id="11" name="object 11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278" y="6400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505278" y="356566"/>
            <a:ext cx="97726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500" kern="0" dirty="0">
                <a:solidFill>
                  <a:srgbClr val="00B0F0"/>
                </a:solidFill>
              </a:rPr>
              <a:t>Выстраивание эффективной работы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190962" y="4533657"/>
            <a:ext cx="1822376" cy="90299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44" y="5562600"/>
            <a:ext cx="1112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Заинтересованность молодого педагога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+удовлетворенность качеством наставничества и материально техническим  оснащением</a:t>
            </a:r>
          </a:p>
        </p:txBody>
      </p:sp>
    </p:spTree>
    <p:extLst>
      <p:ext uri="{BB962C8B-B14F-4D97-AF65-F5344CB8AC3E}">
        <p14:creationId xmlns:p14="http://schemas.microsoft.com/office/powerpoint/2010/main" val="301333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" y="350030"/>
            <a:ext cx="45910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dirty="0">
                <a:solidFill>
                  <a:srgbClr val="00B0F0"/>
                </a:solidFill>
              </a:rPr>
              <a:t>Мастер - классы</a:t>
            </a:r>
            <a:endParaRPr sz="3500" dirty="0">
              <a:solidFill>
                <a:srgbClr val="00B0F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1567" y="257001"/>
            <a:ext cx="706120" cy="709295"/>
          </a:xfrm>
          <a:custGeom>
            <a:avLst/>
            <a:gdLst/>
            <a:ahLst/>
            <a:cxnLst/>
            <a:rect l="l" t="t" r="r" b="b"/>
            <a:pathLst>
              <a:path w="706120" h="709294">
                <a:moveTo>
                  <a:pt x="615365" y="0"/>
                </a:moveTo>
                <a:lnTo>
                  <a:pt x="90754" y="0"/>
                </a:lnTo>
                <a:lnTo>
                  <a:pt x="55131" y="7315"/>
                </a:lnTo>
                <a:lnTo>
                  <a:pt x="26317" y="27097"/>
                </a:lnTo>
                <a:lnTo>
                  <a:pt x="7033" y="56101"/>
                </a:lnTo>
                <a:lnTo>
                  <a:pt x="0" y="91084"/>
                </a:lnTo>
                <a:lnTo>
                  <a:pt x="0" y="617575"/>
                </a:lnTo>
                <a:lnTo>
                  <a:pt x="7033" y="652560"/>
                </a:lnTo>
                <a:lnTo>
                  <a:pt x="26317" y="681569"/>
                </a:lnTo>
                <a:lnTo>
                  <a:pt x="55131" y="701355"/>
                </a:lnTo>
                <a:lnTo>
                  <a:pt x="90754" y="708672"/>
                </a:lnTo>
                <a:lnTo>
                  <a:pt x="615365" y="708672"/>
                </a:lnTo>
                <a:lnTo>
                  <a:pt x="650221" y="701612"/>
                </a:lnTo>
                <a:lnTo>
                  <a:pt x="679121" y="682255"/>
                </a:lnTo>
                <a:lnTo>
                  <a:pt x="698831" y="653331"/>
                </a:lnTo>
                <a:lnTo>
                  <a:pt x="706119" y="617575"/>
                </a:lnTo>
                <a:lnTo>
                  <a:pt x="706119" y="91084"/>
                </a:lnTo>
                <a:lnTo>
                  <a:pt x="699086" y="56101"/>
                </a:lnTo>
                <a:lnTo>
                  <a:pt x="679802" y="27097"/>
                </a:lnTo>
                <a:lnTo>
                  <a:pt x="650988" y="7315"/>
                </a:lnTo>
                <a:lnTo>
                  <a:pt x="615365" y="0"/>
                </a:lnTo>
                <a:close/>
              </a:path>
            </a:pathLst>
          </a:custGeom>
          <a:solidFill>
            <a:srgbClr val="015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44298" y="249712"/>
            <a:ext cx="720725" cy="723265"/>
          </a:xfrm>
          <a:custGeom>
            <a:avLst/>
            <a:gdLst/>
            <a:ahLst/>
            <a:cxnLst/>
            <a:rect l="l" t="t" r="r" b="b"/>
            <a:pathLst>
              <a:path w="720725" h="723265">
                <a:moveTo>
                  <a:pt x="622630" y="0"/>
                </a:moveTo>
                <a:lnTo>
                  <a:pt x="98018" y="0"/>
                </a:lnTo>
                <a:lnTo>
                  <a:pt x="59728" y="7684"/>
                </a:lnTo>
                <a:lnTo>
                  <a:pt x="28587" y="28689"/>
                </a:lnTo>
                <a:lnTo>
                  <a:pt x="7657" y="59943"/>
                </a:lnTo>
                <a:lnTo>
                  <a:pt x="0" y="98374"/>
                </a:lnTo>
                <a:lnTo>
                  <a:pt x="0" y="624865"/>
                </a:lnTo>
                <a:lnTo>
                  <a:pt x="7657" y="663296"/>
                </a:lnTo>
                <a:lnTo>
                  <a:pt x="28587" y="694550"/>
                </a:lnTo>
                <a:lnTo>
                  <a:pt x="59728" y="715555"/>
                </a:lnTo>
                <a:lnTo>
                  <a:pt x="98018" y="723239"/>
                </a:lnTo>
                <a:lnTo>
                  <a:pt x="622630" y="723239"/>
                </a:lnTo>
                <a:lnTo>
                  <a:pt x="660919" y="715555"/>
                </a:lnTo>
                <a:lnTo>
                  <a:pt x="668431" y="710488"/>
                </a:lnTo>
                <a:lnTo>
                  <a:pt x="98018" y="710488"/>
                </a:lnTo>
                <a:lnTo>
                  <a:pt x="64779" y="703769"/>
                </a:lnTo>
                <a:lnTo>
                  <a:pt x="37668" y="685436"/>
                </a:lnTo>
                <a:lnTo>
                  <a:pt x="19405" y="658223"/>
                </a:lnTo>
                <a:lnTo>
                  <a:pt x="12712" y="624865"/>
                </a:lnTo>
                <a:lnTo>
                  <a:pt x="12712" y="98374"/>
                </a:lnTo>
                <a:lnTo>
                  <a:pt x="19405" y="65010"/>
                </a:lnTo>
                <a:lnTo>
                  <a:pt x="37668" y="37798"/>
                </a:lnTo>
                <a:lnTo>
                  <a:pt x="64779" y="19467"/>
                </a:lnTo>
                <a:lnTo>
                  <a:pt x="98018" y="12750"/>
                </a:lnTo>
                <a:lnTo>
                  <a:pt x="668431" y="12750"/>
                </a:lnTo>
                <a:lnTo>
                  <a:pt x="660919" y="7684"/>
                </a:lnTo>
                <a:lnTo>
                  <a:pt x="622630" y="0"/>
                </a:lnTo>
                <a:close/>
              </a:path>
              <a:path w="720725" h="723265">
                <a:moveTo>
                  <a:pt x="668431" y="12750"/>
                </a:moveTo>
                <a:lnTo>
                  <a:pt x="622630" y="12750"/>
                </a:lnTo>
                <a:lnTo>
                  <a:pt x="655870" y="19467"/>
                </a:lnTo>
                <a:lnTo>
                  <a:pt x="682986" y="37798"/>
                </a:lnTo>
                <a:lnTo>
                  <a:pt x="701254" y="65010"/>
                </a:lnTo>
                <a:lnTo>
                  <a:pt x="707948" y="98374"/>
                </a:lnTo>
                <a:lnTo>
                  <a:pt x="707948" y="624865"/>
                </a:lnTo>
                <a:lnTo>
                  <a:pt x="701254" y="658223"/>
                </a:lnTo>
                <a:lnTo>
                  <a:pt x="682986" y="685436"/>
                </a:lnTo>
                <a:lnTo>
                  <a:pt x="655870" y="703769"/>
                </a:lnTo>
                <a:lnTo>
                  <a:pt x="622630" y="710488"/>
                </a:lnTo>
                <a:lnTo>
                  <a:pt x="668431" y="710488"/>
                </a:lnTo>
                <a:lnTo>
                  <a:pt x="692061" y="694550"/>
                </a:lnTo>
                <a:lnTo>
                  <a:pt x="712991" y="663296"/>
                </a:lnTo>
                <a:lnTo>
                  <a:pt x="720648" y="624865"/>
                </a:lnTo>
                <a:lnTo>
                  <a:pt x="720648" y="98374"/>
                </a:lnTo>
                <a:lnTo>
                  <a:pt x="712991" y="59943"/>
                </a:lnTo>
                <a:lnTo>
                  <a:pt x="692061" y="28689"/>
                </a:lnTo>
                <a:lnTo>
                  <a:pt x="668431" y="12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4047" y="377229"/>
            <a:ext cx="379387" cy="123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248" y="592199"/>
            <a:ext cx="539750" cy="231775"/>
          </a:xfrm>
          <a:custGeom>
            <a:avLst/>
            <a:gdLst/>
            <a:ahLst/>
            <a:cxnLst/>
            <a:rect l="l" t="t" r="r" b="b"/>
            <a:pathLst>
              <a:path w="539750" h="231775">
                <a:moveTo>
                  <a:pt x="114363" y="1828"/>
                </a:moveTo>
                <a:lnTo>
                  <a:pt x="69689" y="10794"/>
                </a:lnTo>
                <a:lnTo>
                  <a:pt x="33354" y="35301"/>
                </a:lnTo>
                <a:lnTo>
                  <a:pt x="8934" y="71764"/>
                </a:lnTo>
                <a:lnTo>
                  <a:pt x="0" y="116598"/>
                </a:lnTo>
                <a:lnTo>
                  <a:pt x="8934" y="161427"/>
                </a:lnTo>
                <a:lnTo>
                  <a:pt x="33354" y="197891"/>
                </a:lnTo>
                <a:lnTo>
                  <a:pt x="69689" y="222401"/>
                </a:lnTo>
                <a:lnTo>
                  <a:pt x="114363" y="231368"/>
                </a:lnTo>
                <a:lnTo>
                  <a:pt x="136771" y="229091"/>
                </a:lnTo>
                <a:lnTo>
                  <a:pt x="157476" y="222715"/>
                </a:lnTo>
                <a:lnTo>
                  <a:pt x="176139" y="212921"/>
                </a:lnTo>
                <a:lnTo>
                  <a:pt x="190041" y="202222"/>
                </a:lnTo>
                <a:lnTo>
                  <a:pt x="114363" y="202222"/>
                </a:lnTo>
                <a:lnTo>
                  <a:pt x="80839" y="195474"/>
                </a:lnTo>
                <a:lnTo>
                  <a:pt x="53098" y="176941"/>
                </a:lnTo>
                <a:lnTo>
                  <a:pt x="34207" y="149185"/>
                </a:lnTo>
                <a:lnTo>
                  <a:pt x="27228" y="114769"/>
                </a:lnTo>
                <a:lnTo>
                  <a:pt x="33951" y="81126"/>
                </a:lnTo>
                <a:lnTo>
                  <a:pt x="52417" y="53284"/>
                </a:lnTo>
                <a:lnTo>
                  <a:pt x="80072" y="34322"/>
                </a:lnTo>
                <a:lnTo>
                  <a:pt x="114363" y="27317"/>
                </a:lnTo>
                <a:lnTo>
                  <a:pt x="185948" y="27317"/>
                </a:lnTo>
                <a:lnTo>
                  <a:pt x="156739" y="9570"/>
                </a:lnTo>
                <a:lnTo>
                  <a:pt x="114363" y="1828"/>
                </a:lnTo>
                <a:close/>
              </a:path>
              <a:path w="539750" h="231775">
                <a:moveTo>
                  <a:pt x="337642" y="120243"/>
                </a:moveTo>
                <a:lnTo>
                  <a:pt x="314032" y="140284"/>
                </a:lnTo>
                <a:lnTo>
                  <a:pt x="328273" y="175747"/>
                </a:lnTo>
                <a:lnTo>
                  <a:pt x="353063" y="204038"/>
                </a:lnTo>
                <a:lnTo>
                  <a:pt x="386020" y="222765"/>
                </a:lnTo>
                <a:lnTo>
                  <a:pt x="424764" y="229539"/>
                </a:lnTo>
                <a:lnTo>
                  <a:pt x="469438" y="220574"/>
                </a:lnTo>
                <a:lnTo>
                  <a:pt x="493955" y="204038"/>
                </a:lnTo>
                <a:lnTo>
                  <a:pt x="424764" y="204038"/>
                </a:lnTo>
                <a:lnTo>
                  <a:pt x="391497" y="197605"/>
                </a:lnTo>
                <a:lnTo>
                  <a:pt x="364186" y="179900"/>
                </a:lnTo>
                <a:lnTo>
                  <a:pt x="345384" y="153315"/>
                </a:lnTo>
                <a:lnTo>
                  <a:pt x="337642" y="120243"/>
                </a:lnTo>
                <a:close/>
              </a:path>
              <a:path w="539750" h="231775">
                <a:moveTo>
                  <a:pt x="500976" y="29146"/>
                </a:moveTo>
                <a:lnTo>
                  <a:pt x="424764" y="29146"/>
                </a:lnTo>
                <a:lnTo>
                  <a:pt x="458288" y="35893"/>
                </a:lnTo>
                <a:lnTo>
                  <a:pt x="486028" y="54427"/>
                </a:lnTo>
                <a:lnTo>
                  <a:pt x="504920" y="82183"/>
                </a:lnTo>
                <a:lnTo>
                  <a:pt x="511898" y="116598"/>
                </a:lnTo>
                <a:lnTo>
                  <a:pt x="505176" y="150240"/>
                </a:lnTo>
                <a:lnTo>
                  <a:pt x="486710" y="178077"/>
                </a:lnTo>
                <a:lnTo>
                  <a:pt x="459054" y="197035"/>
                </a:lnTo>
                <a:lnTo>
                  <a:pt x="424764" y="204038"/>
                </a:lnTo>
                <a:lnTo>
                  <a:pt x="493955" y="204038"/>
                </a:lnTo>
                <a:lnTo>
                  <a:pt x="505772" y="196067"/>
                </a:lnTo>
                <a:lnTo>
                  <a:pt x="530193" y="159604"/>
                </a:lnTo>
                <a:lnTo>
                  <a:pt x="539127" y="114769"/>
                </a:lnTo>
                <a:lnTo>
                  <a:pt x="531243" y="69940"/>
                </a:lnTo>
                <a:lnTo>
                  <a:pt x="507361" y="33477"/>
                </a:lnTo>
                <a:lnTo>
                  <a:pt x="500976" y="29146"/>
                </a:lnTo>
                <a:close/>
              </a:path>
              <a:path w="539750" h="231775">
                <a:moveTo>
                  <a:pt x="426580" y="0"/>
                </a:moveTo>
                <a:lnTo>
                  <a:pt x="383239" y="8651"/>
                </a:lnTo>
                <a:lnTo>
                  <a:pt x="346696" y="30973"/>
                </a:lnTo>
                <a:lnTo>
                  <a:pt x="168821" y="182181"/>
                </a:lnTo>
                <a:lnTo>
                  <a:pt x="156995" y="190692"/>
                </a:lnTo>
                <a:lnTo>
                  <a:pt x="143635" y="196983"/>
                </a:lnTo>
                <a:lnTo>
                  <a:pt x="129253" y="200883"/>
                </a:lnTo>
                <a:lnTo>
                  <a:pt x="114363" y="202222"/>
                </a:lnTo>
                <a:lnTo>
                  <a:pt x="190041" y="202222"/>
                </a:lnTo>
                <a:lnTo>
                  <a:pt x="192417" y="200393"/>
                </a:lnTo>
                <a:lnTo>
                  <a:pt x="370306" y="49187"/>
                </a:lnTo>
                <a:lnTo>
                  <a:pt x="382137" y="40676"/>
                </a:lnTo>
                <a:lnTo>
                  <a:pt x="395497" y="34385"/>
                </a:lnTo>
                <a:lnTo>
                  <a:pt x="409875" y="30484"/>
                </a:lnTo>
                <a:lnTo>
                  <a:pt x="424764" y="29146"/>
                </a:lnTo>
                <a:lnTo>
                  <a:pt x="500976" y="29146"/>
                </a:lnTo>
                <a:lnTo>
                  <a:pt x="471226" y="8967"/>
                </a:lnTo>
                <a:lnTo>
                  <a:pt x="426580" y="0"/>
                </a:lnTo>
                <a:close/>
              </a:path>
              <a:path w="539750" h="231775">
                <a:moveTo>
                  <a:pt x="185948" y="27317"/>
                </a:moveTo>
                <a:lnTo>
                  <a:pt x="114363" y="27317"/>
                </a:lnTo>
                <a:lnTo>
                  <a:pt x="147887" y="34065"/>
                </a:lnTo>
                <a:lnTo>
                  <a:pt x="175628" y="52598"/>
                </a:lnTo>
                <a:lnTo>
                  <a:pt x="194519" y="80354"/>
                </a:lnTo>
                <a:lnTo>
                  <a:pt x="201498" y="114769"/>
                </a:lnTo>
                <a:lnTo>
                  <a:pt x="201498" y="125691"/>
                </a:lnTo>
                <a:lnTo>
                  <a:pt x="228714" y="103847"/>
                </a:lnTo>
                <a:lnTo>
                  <a:pt x="216978" y="63309"/>
                </a:lnTo>
                <a:lnTo>
                  <a:pt x="191946" y="30962"/>
                </a:lnTo>
                <a:lnTo>
                  <a:pt x="185948" y="273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55033" y="537545"/>
            <a:ext cx="408940" cy="135255"/>
          </a:xfrm>
          <a:custGeom>
            <a:avLst/>
            <a:gdLst/>
            <a:ahLst/>
            <a:cxnLst/>
            <a:rect l="l" t="t" r="r" b="b"/>
            <a:pathLst>
              <a:path w="408940" h="135254">
                <a:moveTo>
                  <a:pt x="147027" y="0"/>
                </a:moveTo>
                <a:lnTo>
                  <a:pt x="0" y="0"/>
                </a:lnTo>
                <a:lnTo>
                  <a:pt x="55692" y="7330"/>
                </a:lnTo>
                <a:lnTo>
                  <a:pt x="109720" y="21593"/>
                </a:lnTo>
                <a:lnTo>
                  <a:pt x="158605" y="42130"/>
                </a:lnTo>
                <a:lnTo>
                  <a:pt x="198867" y="68284"/>
                </a:lnTo>
                <a:lnTo>
                  <a:pt x="227029" y="99397"/>
                </a:lnTo>
                <a:lnTo>
                  <a:pt x="239610" y="134810"/>
                </a:lnTo>
                <a:lnTo>
                  <a:pt x="289788" y="94742"/>
                </a:lnTo>
                <a:lnTo>
                  <a:pt x="288620" y="94742"/>
                </a:lnTo>
                <a:lnTo>
                  <a:pt x="270073" y="63791"/>
                </a:lnTo>
                <a:lnTo>
                  <a:pt x="238250" y="37117"/>
                </a:lnTo>
                <a:lnTo>
                  <a:pt x="196214" y="15569"/>
                </a:lnTo>
                <a:lnTo>
                  <a:pt x="147027" y="0"/>
                </a:lnTo>
                <a:close/>
              </a:path>
              <a:path w="408940" h="135254">
                <a:moveTo>
                  <a:pt x="408432" y="0"/>
                </a:moveTo>
                <a:lnTo>
                  <a:pt x="337629" y="56476"/>
                </a:lnTo>
                <a:lnTo>
                  <a:pt x="288620" y="94742"/>
                </a:lnTo>
                <a:lnTo>
                  <a:pt x="289788" y="94742"/>
                </a:lnTo>
                <a:lnTo>
                  <a:pt x="408432" y="0"/>
                </a:lnTo>
                <a:close/>
              </a:path>
            </a:pathLst>
          </a:custGeom>
          <a:solidFill>
            <a:srgbClr val="D01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2061" y="537542"/>
            <a:ext cx="259581" cy="94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00" y="1191983"/>
            <a:ext cx="11887200" cy="2768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основе проведения мастер-классов лежат три основных направления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это формирование социальных перспектив (путь от молодого специалиста к профессионалу в своём деле), определение социальных приоритетов и решение социальных проблем в жизни личности и общества. </a:t>
            </a:r>
          </a:p>
          <a:p>
            <a:pPr lvl="0" algn="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коммуникативных навыков</a:t>
            </a:r>
          </a:p>
          <a:p>
            <a:pPr lvl="0" algn="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снятие тактильных барьеров</a:t>
            </a:r>
          </a:p>
          <a:p>
            <a:pPr lvl="0" algn="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модели отношений в коллективе</a:t>
            </a:r>
          </a:p>
          <a:p>
            <a:pPr marL="12700" marR="5080" algn="r">
              <a:lnSpc>
                <a:spcPct val="108700"/>
              </a:lnSpc>
              <a:spcBef>
                <a:spcPts val="100"/>
              </a:spcBef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лидеров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299" y="61087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pic>
        <p:nvPicPr>
          <p:cNvPr id="2050" name="Picture 2" descr="G:\2017-2018 уч.год\22.03.2018 ДОУ 7\фото\124\IMG_63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0"/>
          <a:stretch/>
        </p:blipFill>
        <p:spPr bwMode="auto">
          <a:xfrm>
            <a:off x="4686300" y="3960754"/>
            <a:ext cx="2819400" cy="28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2017-2018 уч.год\22.03.2018 ДОУ 7\фото\124\IMG_6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" y="3960754"/>
            <a:ext cx="4289355" cy="28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2018-2019 уч.год\добросаммит 06.09.18\20180906_1227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/>
          <a:stretch/>
        </p:blipFill>
        <p:spPr bwMode="auto">
          <a:xfrm>
            <a:off x="7772399" y="3960754"/>
            <a:ext cx="4357349" cy="28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ᐈ Плюса фото, фотографии плюс | скачать на Depositphotos®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5" b="12628"/>
          <a:stretch/>
        </p:blipFill>
        <p:spPr bwMode="auto">
          <a:xfrm>
            <a:off x="4267200" y="2788486"/>
            <a:ext cx="1579088" cy="11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050" y="212417"/>
            <a:ext cx="10413999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dirty="0">
                <a:solidFill>
                  <a:srgbClr val="00B0F0"/>
                </a:solidFill>
              </a:rPr>
              <a:t>Программа наставничества</a:t>
            </a:r>
            <a:br>
              <a:rPr lang="ru-RU" sz="35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(сроки реализации – 3 года)</a:t>
            </a:r>
            <a:endParaRPr sz="3500" dirty="0">
              <a:solidFill>
                <a:srgbClr val="00B0F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050" y="11938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635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299" y="6108700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12700">
            <a:solidFill>
              <a:srgbClr val="005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#ЮИДРОССИИРФ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74094"/>
              </p:ext>
            </p:extLst>
          </p:nvPr>
        </p:nvGraphicFramePr>
        <p:xfrm>
          <a:off x="0" y="1447800"/>
          <a:ext cx="8077201" cy="50604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72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Фамилия, имя______________________________________________________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3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Руководитель ___________________________ Год участия________________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Направление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деятельности*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Мероприятия*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**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***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 «Это моя профессия» (мониторинг состояния отношения к профессии и предложение креативных мер по выходу из трудных ситуаций через призму выбранного лица)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Конкурсная программа «Формула успеха» (презентация опыта для педагогов 1-2 года работы)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Спорт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Осенний марафон</a:t>
                      </a:r>
                      <a:r>
                        <a:rPr lang="ru-RU" sz="1100" baseline="0" dirty="0">
                          <a:effectLst/>
                        </a:rPr>
                        <a:t> «Кто, если не я»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Быстрее, выше, сильнее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Безопасное колесо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7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Интеллект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Интеллектуальная игра «История организации в деталях»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Графическое тестирование, 3</a:t>
                      </a:r>
                      <a:r>
                        <a:rPr lang="en-US" sz="1100" dirty="0">
                          <a:effectLst/>
                        </a:rPr>
                        <a:t>D </a:t>
                      </a:r>
                      <a:r>
                        <a:rPr lang="ru-RU" sz="1100" dirty="0">
                          <a:effectLst/>
                        </a:rPr>
                        <a:t>проектирование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Тестирование по ПДД и оказанию первой помощи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7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Конкурс молодых</a:t>
                      </a:r>
                      <a:r>
                        <a:rPr lang="ru-RU" sz="1100" baseline="0" dirty="0">
                          <a:effectLst/>
                        </a:rPr>
                        <a:t> педагогов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Анкета «Межличностное взаимодействие». Незавершенный рассказ.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Тьютор</a:t>
                      </a:r>
                      <a:r>
                        <a:rPr lang="ru-RU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мобильного </a:t>
                      </a:r>
                      <a:r>
                        <a:rPr lang="ru-RU" sz="11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автогородка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7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Здоровье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Питание молодого</a:t>
                      </a:r>
                      <a:r>
                        <a:rPr lang="ru-RU" sz="1100" baseline="0" dirty="0">
                          <a:effectLst/>
                        </a:rPr>
                        <a:t> педагога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Психологическая подготовка </a:t>
                      </a:r>
                      <a:r>
                        <a:rPr lang="ru-RU" sz="1100" baseline="0" dirty="0">
                          <a:effectLst/>
                        </a:rPr>
                        <a:t> к занятиям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«Уроки Айболита» (оказание первой помощи - практика)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74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Традиции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Социальная акция «Я – буду</a:t>
                      </a:r>
                      <a:r>
                        <a:rPr lang="ru-RU" sz="1100" baseline="0" dirty="0">
                          <a:effectLst/>
                        </a:rPr>
                        <a:t> лучшим в своей профессии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Автопробег по местам боевой славы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Послание будущим педагогам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300" marR="2530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536004" y="1295400"/>
            <a:ext cx="4430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Карта участия в программе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«Формула Успеха»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(составляется индивидуально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для каждого молодого педагога)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084B39-15EA-B246-27F9-1FD7CE6D8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17500" b="4977"/>
          <a:stretch/>
        </p:blipFill>
        <p:spPr>
          <a:xfrm>
            <a:off x="8366991" y="2597328"/>
            <a:ext cx="3599499" cy="342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74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766</Words>
  <Application>Microsoft Office PowerPoint</Application>
  <PresentationFormat>Широкоэкранный</PresentationFormat>
  <Paragraphs>141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Tahoma</vt:lpstr>
      <vt:lpstr>Times New Roman</vt:lpstr>
      <vt:lpstr>Wingdings</vt:lpstr>
      <vt:lpstr>Office Theme</vt:lpstr>
      <vt:lpstr>Эффективное наставничество как способность сохранить баланс между восприятием проблемы и оптимизмом при поиске решения </vt:lpstr>
      <vt:lpstr>«Юношеская автомобильная школа» как как инновационная модель муниципального образовательного учреждения дополнительного образования </vt:lpstr>
      <vt:lpstr>Синхронизация деятельности ПЕДАГОГА и ЮАШ</vt:lpstr>
      <vt:lpstr>Организация работы наставничества</vt:lpstr>
      <vt:lpstr>Презентация PowerPoint</vt:lpstr>
      <vt:lpstr>Основные итоги работы</vt:lpstr>
      <vt:lpstr>Презентация PowerPoint</vt:lpstr>
      <vt:lpstr>Мастер - классы</vt:lpstr>
      <vt:lpstr>Программа наставничества (сроки реализации – 3 года)</vt:lpstr>
      <vt:lpstr>Перспективы дальнейшего развития наставничества в организации (сроки реализации – 4 года)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prezentation_ЮИД-1</dc:title>
  <dc:creator>Елена Борисенко</dc:creator>
  <cp:lastModifiedBy>User</cp:lastModifiedBy>
  <cp:revision>82</cp:revision>
  <dcterms:created xsi:type="dcterms:W3CDTF">2020-05-19T08:57:11Z</dcterms:created>
  <dcterms:modified xsi:type="dcterms:W3CDTF">2024-10-24T13:13:17Z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Adobe Illustrator 24.1 (Macintosh)</vt:lpwstr>
  </property>
  <property fmtid="{D5CDD505-2E9C-101B-9397-08002B2CF9AE}" pid="4" name="LastSaved">
    <vt:filetime>2020-05-19T00:00:00Z</vt:filetime>
  </property>
</Properties>
</file>